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tiff" ContentType="image/tif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86" r:id="rId1"/>
  </p:sldMasterIdLst>
  <p:handoutMasterIdLst>
    <p:handoutMasterId r:id="rId27"/>
  </p:handoutMasterIdLst>
  <p:sldIdLst>
    <p:sldId id="256" r:id="rId2"/>
    <p:sldId id="257" r:id="rId3"/>
    <p:sldId id="262" r:id="rId4"/>
    <p:sldId id="265" r:id="rId5"/>
    <p:sldId id="263" r:id="rId6"/>
    <p:sldId id="284" r:id="rId7"/>
    <p:sldId id="261" r:id="rId8"/>
    <p:sldId id="279" r:id="rId9"/>
    <p:sldId id="266" r:id="rId10"/>
    <p:sldId id="268" r:id="rId11"/>
    <p:sldId id="278" r:id="rId12"/>
    <p:sldId id="269" r:id="rId13"/>
    <p:sldId id="287" r:id="rId14"/>
    <p:sldId id="270" r:id="rId15"/>
    <p:sldId id="271" r:id="rId16"/>
    <p:sldId id="289" r:id="rId17"/>
    <p:sldId id="290" r:id="rId18"/>
    <p:sldId id="282" r:id="rId19"/>
    <p:sldId id="273" r:id="rId20"/>
    <p:sldId id="275" r:id="rId21"/>
    <p:sldId id="260" r:id="rId22"/>
    <p:sldId id="294" r:id="rId23"/>
    <p:sldId id="291" r:id="rId24"/>
    <p:sldId id="292" r:id="rId25"/>
    <p:sldId id="277" r:id="rId26"/>
  </p:sldIdLst>
  <p:sldSz cx="9144000" cy="6858000" type="screen4x3"/>
  <p:notesSz cx="9928225" cy="67976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27" autoAdjust="0"/>
    <p:restoredTop sz="94673" autoAdjust="0"/>
  </p:normalViewPr>
  <p:slideViewPr>
    <p:cSldViewPr>
      <p:cViewPr varScale="1">
        <p:scale>
          <a:sx n="115" d="100"/>
          <a:sy n="115" d="100"/>
        </p:scale>
        <p:origin x="1302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919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1754387285688207E-2"/>
          <c:y val="4.5736057929939199E-2"/>
          <c:w val="0.90011249799945148"/>
          <c:h val="0.8060160922499889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'flow tabl'!$C$9</c:f>
              <c:strCache>
                <c:ptCount val="1"/>
                <c:pt idx="0">
                  <c:v>Flow/ Slump (mm)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'flow tabl'!$A$10:$B$17</c:f>
              <c:multiLvlStrCache>
                <c:ptCount val="8"/>
                <c:lvl>
                  <c:pt idx="0">
                    <c:v>0%SF</c:v>
                  </c:pt>
                  <c:pt idx="1">
                    <c:v>10%DSF</c:v>
                  </c:pt>
                  <c:pt idx="2">
                    <c:v>10%USF</c:v>
                  </c:pt>
                  <c:pt idx="3">
                    <c:v>5%SSF</c:v>
                  </c:pt>
                  <c:pt idx="4">
                    <c:v>0%SF</c:v>
                  </c:pt>
                  <c:pt idx="5">
                    <c:v>10%DSF</c:v>
                  </c:pt>
                  <c:pt idx="6">
                    <c:v>10%USF</c:v>
                  </c:pt>
                  <c:pt idx="7">
                    <c:v>5%SSF</c:v>
                  </c:pt>
                </c:lvl>
                <c:lvl>
                  <c:pt idx="0">
                    <c:v>20% slag </c:v>
                  </c:pt>
                  <c:pt idx="4">
                    <c:v>30% slag</c:v>
                  </c:pt>
                </c:lvl>
              </c:multiLvlStrCache>
            </c:multiLvlStrRef>
          </c:cat>
          <c:val>
            <c:numRef>
              <c:f>'flow tabl'!$C$10:$C$17</c:f>
              <c:numCache>
                <c:formatCode>General</c:formatCode>
                <c:ptCount val="8"/>
                <c:pt idx="0">
                  <c:v>250</c:v>
                </c:pt>
                <c:pt idx="1">
                  <c:v>250</c:v>
                </c:pt>
                <c:pt idx="2">
                  <c:v>230</c:v>
                </c:pt>
                <c:pt idx="3">
                  <c:v>215</c:v>
                </c:pt>
                <c:pt idx="4">
                  <c:v>210</c:v>
                </c:pt>
                <c:pt idx="5">
                  <c:v>210</c:v>
                </c:pt>
                <c:pt idx="6">
                  <c:v>190</c:v>
                </c:pt>
                <c:pt idx="7">
                  <c:v>165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0"/>
        <c:axId val="199597088"/>
        <c:axId val="199592736"/>
      </c:barChart>
      <c:catAx>
        <c:axId val="199597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9592736"/>
        <c:crosses val="autoZero"/>
        <c:auto val="1"/>
        <c:lblAlgn val="ctr"/>
        <c:lblOffset val="100"/>
        <c:noMultiLvlLbl val="0"/>
      </c:catAx>
      <c:valAx>
        <c:axId val="199592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b="1"/>
                  <a:t>Flow</a:t>
                </a:r>
                <a:r>
                  <a:rPr lang="en-GB" b="1" baseline="0"/>
                  <a:t> (mm)</a:t>
                </a:r>
                <a:endParaRPr lang="en-GB" b="1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95970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212697976730401"/>
          <c:y val="8.7761611320324104E-2"/>
          <c:w val="0.85041338582677151"/>
          <c:h val="0.7592485450188292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Sheet1!$N$17</c:f>
              <c:strCache>
                <c:ptCount val="1"/>
                <c:pt idx="0">
                  <c:v>Initial setting time 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cat>
            <c:multiLvlStrRef>
              <c:f>Sheet1!$L$18:$M$25</c:f>
              <c:multiLvlStrCache>
                <c:ptCount val="8"/>
                <c:lvl>
                  <c:pt idx="0">
                    <c:v>0%SF </c:v>
                  </c:pt>
                  <c:pt idx="1">
                    <c:v>10%DSF </c:v>
                  </c:pt>
                  <c:pt idx="2">
                    <c:v>10%USF</c:v>
                  </c:pt>
                  <c:pt idx="3">
                    <c:v>5% SSF </c:v>
                  </c:pt>
                  <c:pt idx="4">
                    <c:v>0%SF </c:v>
                  </c:pt>
                  <c:pt idx="5">
                    <c:v>10%DSF </c:v>
                  </c:pt>
                  <c:pt idx="6">
                    <c:v>10%USF</c:v>
                  </c:pt>
                  <c:pt idx="7">
                    <c:v>5% SSF </c:v>
                  </c:pt>
                </c:lvl>
                <c:lvl>
                  <c:pt idx="0">
                    <c:v>20% Slag</c:v>
                  </c:pt>
                  <c:pt idx="4">
                    <c:v>30% Slag</c:v>
                  </c:pt>
                </c:lvl>
              </c:multiLvlStrCache>
            </c:multiLvlStrRef>
          </c:cat>
          <c:val>
            <c:numRef>
              <c:f>Sheet1!$N$18:$N$25</c:f>
              <c:numCache>
                <c:formatCode>General</c:formatCode>
                <c:ptCount val="8"/>
                <c:pt idx="0">
                  <c:v>58</c:v>
                </c:pt>
                <c:pt idx="1">
                  <c:v>45</c:v>
                </c:pt>
                <c:pt idx="2">
                  <c:v>40</c:v>
                </c:pt>
                <c:pt idx="3">
                  <c:v>30</c:v>
                </c:pt>
                <c:pt idx="4">
                  <c:v>42</c:v>
                </c:pt>
                <c:pt idx="5">
                  <c:v>40</c:v>
                </c:pt>
                <c:pt idx="6">
                  <c:v>35</c:v>
                </c:pt>
                <c:pt idx="7">
                  <c:v>35</c:v>
                </c:pt>
              </c:numCache>
            </c:numRef>
          </c:val>
        </c:ser>
        <c:ser>
          <c:idx val="1"/>
          <c:order val="1"/>
          <c:tx>
            <c:strRef>
              <c:f>Sheet1!$O$17</c:f>
              <c:strCache>
                <c:ptCount val="1"/>
                <c:pt idx="0">
                  <c:v>Final setting time 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cat>
            <c:multiLvlStrRef>
              <c:f>Sheet1!$L$18:$M$25</c:f>
              <c:multiLvlStrCache>
                <c:ptCount val="8"/>
                <c:lvl>
                  <c:pt idx="0">
                    <c:v>0%SF </c:v>
                  </c:pt>
                  <c:pt idx="1">
                    <c:v>10%DSF </c:v>
                  </c:pt>
                  <c:pt idx="2">
                    <c:v>10%USF</c:v>
                  </c:pt>
                  <c:pt idx="3">
                    <c:v>5% SSF </c:v>
                  </c:pt>
                  <c:pt idx="4">
                    <c:v>0%SF </c:v>
                  </c:pt>
                  <c:pt idx="5">
                    <c:v>10%DSF </c:v>
                  </c:pt>
                  <c:pt idx="6">
                    <c:v>10%USF</c:v>
                  </c:pt>
                  <c:pt idx="7">
                    <c:v>5% SSF </c:v>
                  </c:pt>
                </c:lvl>
                <c:lvl>
                  <c:pt idx="0">
                    <c:v>20% Slag</c:v>
                  </c:pt>
                  <c:pt idx="4">
                    <c:v>30% Slag</c:v>
                  </c:pt>
                </c:lvl>
              </c:multiLvlStrCache>
            </c:multiLvlStrRef>
          </c:cat>
          <c:val>
            <c:numRef>
              <c:f>Sheet1!$O$18:$O$25</c:f>
              <c:numCache>
                <c:formatCode>General</c:formatCode>
                <c:ptCount val="8"/>
                <c:pt idx="0">
                  <c:v>120</c:v>
                </c:pt>
                <c:pt idx="1">
                  <c:v>130</c:v>
                </c:pt>
                <c:pt idx="2">
                  <c:v>110</c:v>
                </c:pt>
                <c:pt idx="3">
                  <c:v>85</c:v>
                </c:pt>
                <c:pt idx="4">
                  <c:v>95</c:v>
                </c:pt>
                <c:pt idx="5">
                  <c:v>80</c:v>
                </c:pt>
                <c:pt idx="6">
                  <c:v>75</c:v>
                </c:pt>
                <c:pt idx="7">
                  <c:v>60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199593824"/>
        <c:axId val="199594912"/>
      </c:barChart>
      <c:catAx>
        <c:axId val="199593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9594912"/>
        <c:crosses val="autoZero"/>
        <c:auto val="1"/>
        <c:lblAlgn val="ctr"/>
        <c:lblOffset val="100"/>
        <c:noMultiLvlLbl val="0"/>
      </c:catAx>
      <c:valAx>
        <c:axId val="199594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/>
                  <a:t>Setting time (minutes)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1" i="0" u="none" strike="noStrike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9593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4267779444665603"/>
          <c:y val="8.7408992354216591E-2"/>
          <c:w val="0.41178342897174652"/>
          <c:h val="6.114173228346456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429378827646544"/>
          <c:y val="5.7592650918635163E-2"/>
          <c:w val="0.85570625546806633"/>
          <c:h val="0.7689975211431906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Sheet1!$M$49</c:f>
              <c:strCache>
                <c:ptCount val="1"/>
                <c:pt idx="0">
                  <c:v>3d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errBars>
            <c:errBarType val="both"/>
            <c:errValType val="cust"/>
            <c:noEndCap val="0"/>
            <c:plus>
              <c:numRef>
                <c:f>Sheet1!$N$50:$N$57</c:f>
                <c:numCache>
                  <c:formatCode>General</c:formatCode>
                  <c:ptCount val="8"/>
                  <c:pt idx="0">
                    <c:v>0.53333333333333321</c:v>
                  </c:pt>
                  <c:pt idx="1">
                    <c:v>0.13333333333333286</c:v>
                  </c:pt>
                  <c:pt idx="2">
                    <c:v>0.83999999999999986</c:v>
                  </c:pt>
                  <c:pt idx="3">
                    <c:v>0.38666666666666671</c:v>
                  </c:pt>
                  <c:pt idx="4">
                    <c:v>0.34666666666666579</c:v>
                  </c:pt>
                  <c:pt idx="5">
                    <c:v>0.96000000000000085</c:v>
                  </c:pt>
                  <c:pt idx="6">
                    <c:v>2.1333333333333329</c:v>
                  </c:pt>
                  <c:pt idx="7">
                    <c:v>0.4533333333333367</c:v>
                  </c:pt>
                </c:numCache>
              </c:numRef>
            </c:plus>
            <c:minus>
              <c:numRef>
                <c:f>Sheet1!$O$50:$O$57</c:f>
                <c:numCache>
                  <c:formatCode>General</c:formatCode>
                  <c:ptCount val="8"/>
                  <c:pt idx="0">
                    <c:v>0.38666666666666849</c:v>
                  </c:pt>
                  <c:pt idx="1">
                    <c:v>0.2666666666666675</c:v>
                  </c:pt>
                  <c:pt idx="2">
                    <c:v>1.4800000000000004</c:v>
                  </c:pt>
                  <c:pt idx="3">
                    <c:v>0.33333333333333393</c:v>
                  </c:pt>
                  <c:pt idx="4">
                    <c:v>0.29333333333333478</c:v>
                  </c:pt>
                  <c:pt idx="5">
                    <c:v>0.15999999999999837</c:v>
                  </c:pt>
                  <c:pt idx="6">
                    <c:v>1.1066666666666656</c:v>
                  </c:pt>
                  <c:pt idx="7">
                    <c:v>0.46666666666666146</c:v>
                  </c:pt>
                </c:numCache>
              </c:numRef>
            </c:minus>
            <c:spPr>
              <a:noFill/>
              <a:ln w="9525">
                <a:solidFill>
                  <a:schemeClr val="tx2">
                    <a:lumMod val="75000"/>
                    <a:lumOff val="25000"/>
                  </a:schemeClr>
                </a:solidFill>
                <a:round/>
              </a:ln>
              <a:effectLst/>
            </c:spPr>
          </c:errBars>
          <c:cat>
            <c:multiLvlStrRef>
              <c:f>Sheet1!$K$50:$L$57</c:f>
              <c:multiLvlStrCache>
                <c:ptCount val="8"/>
                <c:lvl>
                  <c:pt idx="0">
                    <c:v>0%SF </c:v>
                  </c:pt>
                  <c:pt idx="1">
                    <c:v>10%DSF </c:v>
                  </c:pt>
                  <c:pt idx="2">
                    <c:v>10%USF</c:v>
                  </c:pt>
                  <c:pt idx="3">
                    <c:v>5% SSF </c:v>
                  </c:pt>
                  <c:pt idx="4">
                    <c:v>0%SF </c:v>
                  </c:pt>
                  <c:pt idx="5">
                    <c:v>10%DSF </c:v>
                  </c:pt>
                  <c:pt idx="6">
                    <c:v>10%USF</c:v>
                  </c:pt>
                  <c:pt idx="7">
                    <c:v>5% SSF </c:v>
                  </c:pt>
                </c:lvl>
                <c:lvl>
                  <c:pt idx="0">
                    <c:v>20% Slag</c:v>
                  </c:pt>
                  <c:pt idx="4">
                    <c:v>30% Slag</c:v>
                  </c:pt>
                </c:lvl>
              </c:multiLvlStrCache>
            </c:multiLvlStrRef>
          </c:cat>
          <c:val>
            <c:numRef>
              <c:f>Sheet1!$M$50:$M$57</c:f>
              <c:numCache>
                <c:formatCode>General</c:formatCode>
                <c:ptCount val="8"/>
                <c:pt idx="0">
                  <c:v>11</c:v>
                </c:pt>
                <c:pt idx="1">
                  <c:v>7</c:v>
                </c:pt>
                <c:pt idx="2">
                  <c:v>12</c:v>
                </c:pt>
                <c:pt idx="3">
                  <c:v>12.3</c:v>
                </c:pt>
                <c:pt idx="4">
                  <c:v>13.7</c:v>
                </c:pt>
                <c:pt idx="5">
                  <c:v>10.8</c:v>
                </c:pt>
                <c:pt idx="6">
                  <c:v>22.7</c:v>
                </c:pt>
                <c:pt idx="7">
                  <c:v>20.5</c:v>
                </c:pt>
              </c:numCache>
            </c:numRef>
          </c:val>
        </c:ser>
        <c:ser>
          <c:idx val="1"/>
          <c:order val="1"/>
          <c:tx>
            <c:strRef>
              <c:f>Sheet1!$M$58</c:f>
              <c:strCache>
                <c:ptCount val="1"/>
                <c:pt idx="0">
                  <c:v>7d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errBars>
            <c:errBarType val="both"/>
            <c:errValType val="cust"/>
            <c:noEndCap val="0"/>
            <c:plus>
              <c:numRef>
                <c:f>Sheet1!$N$59:$N$66</c:f>
                <c:numCache>
                  <c:formatCode>General</c:formatCode>
                  <c:ptCount val="8"/>
                  <c:pt idx="0">
                    <c:v>0.46666666666666501</c:v>
                  </c:pt>
                  <c:pt idx="1">
                    <c:v>1.0933333333333337</c:v>
                  </c:pt>
                  <c:pt idx="2">
                    <c:v>0.48000000000000043</c:v>
                  </c:pt>
                  <c:pt idx="3">
                    <c:v>1.0400000000000027</c:v>
                  </c:pt>
                  <c:pt idx="4">
                    <c:v>0.53333333333333144</c:v>
                  </c:pt>
                  <c:pt idx="5">
                    <c:v>1.6533333333333324</c:v>
                  </c:pt>
                  <c:pt idx="6">
                    <c:v>0.69333333333333513</c:v>
                  </c:pt>
                  <c:pt idx="7">
                    <c:v>1.7466666666666661</c:v>
                  </c:pt>
                </c:numCache>
              </c:numRef>
            </c:plus>
            <c:minus>
              <c:numRef>
                <c:f>Sheet1!$O$59:$O$66</c:f>
                <c:numCache>
                  <c:formatCode>General</c:formatCode>
                  <c:ptCount val="8"/>
                  <c:pt idx="0">
                    <c:v>0.81333333333333258</c:v>
                  </c:pt>
                  <c:pt idx="1">
                    <c:v>0.98666666666666458</c:v>
                  </c:pt>
                  <c:pt idx="2">
                    <c:v>0.48000000000000043</c:v>
                  </c:pt>
                  <c:pt idx="3">
                    <c:v>1.8000000000000007</c:v>
                  </c:pt>
                  <c:pt idx="4">
                    <c:v>0.90666666666666629</c:v>
                  </c:pt>
                  <c:pt idx="5">
                    <c:v>1.6666666666666643</c:v>
                  </c:pt>
                  <c:pt idx="6">
                    <c:v>0.66666666666666785</c:v>
                  </c:pt>
                  <c:pt idx="7">
                    <c:v>1.9333333333333265</c:v>
                  </c:pt>
                </c:numCache>
              </c:numRef>
            </c:minus>
            <c:spPr>
              <a:noFill/>
              <a:ln w="9525">
                <a:solidFill>
                  <a:schemeClr val="tx2">
                    <a:lumMod val="75000"/>
                    <a:lumOff val="25000"/>
                  </a:schemeClr>
                </a:solidFill>
                <a:round/>
              </a:ln>
              <a:effectLst/>
            </c:spPr>
          </c:errBars>
          <c:cat>
            <c:multiLvlStrRef>
              <c:f>Sheet1!$K$50:$L$57</c:f>
              <c:multiLvlStrCache>
                <c:ptCount val="8"/>
                <c:lvl>
                  <c:pt idx="0">
                    <c:v>0%SF </c:v>
                  </c:pt>
                  <c:pt idx="1">
                    <c:v>10%DSF </c:v>
                  </c:pt>
                  <c:pt idx="2">
                    <c:v>10%USF</c:v>
                  </c:pt>
                  <c:pt idx="3">
                    <c:v>5% SSF </c:v>
                  </c:pt>
                  <c:pt idx="4">
                    <c:v>0%SF </c:v>
                  </c:pt>
                  <c:pt idx="5">
                    <c:v>10%DSF </c:v>
                  </c:pt>
                  <c:pt idx="6">
                    <c:v>10%USF</c:v>
                  </c:pt>
                  <c:pt idx="7">
                    <c:v>5% SSF </c:v>
                  </c:pt>
                </c:lvl>
                <c:lvl>
                  <c:pt idx="0">
                    <c:v>20% Slag</c:v>
                  </c:pt>
                  <c:pt idx="4">
                    <c:v>30% Slag</c:v>
                  </c:pt>
                </c:lvl>
              </c:multiLvlStrCache>
            </c:multiLvlStrRef>
          </c:cat>
          <c:val>
            <c:numRef>
              <c:f>Sheet1!$M$59:$M$66</c:f>
              <c:numCache>
                <c:formatCode>General</c:formatCode>
                <c:ptCount val="8"/>
                <c:pt idx="0">
                  <c:v>18</c:v>
                </c:pt>
                <c:pt idx="1">
                  <c:v>14</c:v>
                </c:pt>
                <c:pt idx="2">
                  <c:v>19.3</c:v>
                </c:pt>
                <c:pt idx="3">
                  <c:v>20</c:v>
                </c:pt>
                <c:pt idx="4">
                  <c:v>28.5</c:v>
                </c:pt>
                <c:pt idx="5">
                  <c:v>18.5</c:v>
                </c:pt>
                <c:pt idx="6">
                  <c:v>29</c:v>
                </c:pt>
                <c:pt idx="7">
                  <c:v>28.5</c:v>
                </c:pt>
              </c:numCache>
            </c:numRef>
          </c:val>
        </c:ser>
        <c:ser>
          <c:idx val="2"/>
          <c:order val="2"/>
          <c:tx>
            <c:strRef>
              <c:f>Sheet1!$M$67</c:f>
              <c:strCache>
                <c:ptCount val="1"/>
                <c:pt idx="0">
                  <c:v>28d 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errBars>
            <c:errBarType val="both"/>
            <c:errValType val="cust"/>
            <c:noEndCap val="0"/>
            <c:plus>
              <c:numRef>
                <c:f>Sheet1!$N$68:$N$75</c:f>
                <c:numCache>
                  <c:formatCode>General</c:formatCode>
                  <c:ptCount val="8"/>
                  <c:pt idx="0">
                    <c:v>0.85333333333333528</c:v>
                  </c:pt>
                  <c:pt idx="1">
                    <c:v>1.1333333333333329</c:v>
                  </c:pt>
                  <c:pt idx="2">
                    <c:v>0.42000000000000171</c:v>
                  </c:pt>
                  <c:pt idx="3">
                    <c:v>0.77333333333333343</c:v>
                  </c:pt>
                  <c:pt idx="4">
                    <c:v>0.42000000000000171</c:v>
                  </c:pt>
                  <c:pt idx="5">
                    <c:v>2.0399999999999991</c:v>
                  </c:pt>
                  <c:pt idx="6">
                    <c:v>0.84000000000000341</c:v>
                  </c:pt>
                  <c:pt idx="7">
                    <c:v>1.2000000000000028</c:v>
                  </c:pt>
                </c:numCache>
              </c:numRef>
            </c:plus>
            <c:minus>
              <c:numRef>
                <c:f>Sheet1!$O$68:$O$75</c:f>
                <c:numCache>
                  <c:formatCode>General</c:formatCode>
                  <c:ptCount val="8"/>
                  <c:pt idx="0">
                    <c:v>1.586666666666666</c:v>
                  </c:pt>
                  <c:pt idx="1">
                    <c:v>1.1866666666666601</c:v>
                  </c:pt>
                  <c:pt idx="2">
                    <c:v>0.42000000000000881</c:v>
                  </c:pt>
                  <c:pt idx="3">
                    <c:v>0.58666666666666956</c:v>
                  </c:pt>
                  <c:pt idx="4">
                    <c:v>0.5</c:v>
                  </c:pt>
                  <c:pt idx="5">
                    <c:v>1.1600000000000037</c:v>
                  </c:pt>
                  <c:pt idx="6">
                    <c:v>0.59999999999999432</c:v>
                  </c:pt>
                  <c:pt idx="7">
                    <c:v>1.1999999999999957</c:v>
                  </c:pt>
                </c:numCache>
              </c:numRef>
            </c:minus>
            <c:spPr>
              <a:noFill/>
              <a:ln w="9525">
                <a:solidFill>
                  <a:schemeClr val="tx2">
                    <a:lumMod val="75000"/>
                    <a:lumOff val="25000"/>
                  </a:schemeClr>
                </a:solidFill>
                <a:round/>
              </a:ln>
              <a:effectLst/>
            </c:spPr>
          </c:errBars>
          <c:cat>
            <c:multiLvlStrRef>
              <c:f>Sheet1!$K$50:$L$57</c:f>
              <c:multiLvlStrCache>
                <c:ptCount val="8"/>
                <c:lvl>
                  <c:pt idx="0">
                    <c:v>0%SF </c:v>
                  </c:pt>
                  <c:pt idx="1">
                    <c:v>10%DSF </c:v>
                  </c:pt>
                  <c:pt idx="2">
                    <c:v>10%USF</c:v>
                  </c:pt>
                  <c:pt idx="3">
                    <c:v>5% SSF </c:v>
                  </c:pt>
                  <c:pt idx="4">
                    <c:v>0%SF </c:v>
                  </c:pt>
                  <c:pt idx="5">
                    <c:v>10%DSF </c:v>
                  </c:pt>
                  <c:pt idx="6">
                    <c:v>10%USF</c:v>
                  </c:pt>
                  <c:pt idx="7">
                    <c:v>5% SSF </c:v>
                  </c:pt>
                </c:lvl>
                <c:lvl>
                  <c:pt idx="0">
                    <c:v>20% Slag</c:v>
                  </c:pt>
                  <c:pt idx="4">
                    <c:v>30% Slag</c:v>
                  </c:pt>
                </c:lvl>
              </c:multiLvlStrCache>
            </c:multiLvlStrRef>
          </c:cat>
          <c:val>
            <c:numRef>
              <c:f>Sheet1!$M$68:$M$75</c:f>
              <c:numCache>
                <c:formatCode>General</c:formatCode>
                <c:ptCount val="8"/>
                <c:pt idx="0">
                  <c:v>30</c:v>
                </c:pt>
                <c:pt idx="1">
                  <c:v>26</c:v>
                </c:pt>
                <c:pt idx="2">
                  <c:v>35.299999999999997</c:v>
                </c:pt>
                <c:pt idx="3">
                  <c:v>31</c:v>
                </c:pt>
                <c:pt idx="4">
                  <c:v>41</c:v>
                </c:pt>
                <c:pt idx="5">
                  <c:v>32.5</c:v>
                </c:pt>
                <c:pt idx="6">
                  <c:v>44</c:v>
                </c:pt>
                <c:pt idx="7">
                  <c:v>39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199590016"/>
        <c:axId val="199590560"/>
      </c:barChart>
      <c:catAx>
        <c:axId val="199590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9590560"/>
        <c:crosses val="autoZero"/>
        <c:auto val="1"/>
        <c:lblAlgn val="ctr"/>
        <c:lblOffset val="100"/>
        <c:noMultiLvlLbl val="0"/>
      </c:catAx>
      <c:valAx>
        <c:axId val="199590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/>
                  <a:t>Compressive Strength (MPa)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1" i="0" u="none" strike="noStrike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9590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1812554680664921"/>
          <c:y val="5.6133712452610049E-2"/>
          <c:w val="0.21374868766404198"/>
          <c:h val="7.812554680664918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14C3F04-B4C4-46AE-B305-FE944EE5D034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F60373B3-E84D-42C0-ABFA-00DE7016764E}">
      <dgm:prSet phldrT="[Text]"/>
      <dgm:spPr/>
      <dgm:t>
        <a:bodyPr/>
        <a:lstStyle/>
        <a:p>
          <a:r>
            <a:rPr lang="en-GB" dirty="0" smtClean="0"/>
            <a:t>Preliminary study  </a:t>
          </a:r>
          <a:endParaRPr lang="en-GB" dirty="0"/>
        </a:p>
      </dgm:t>
    </dgm:pt>
    <dgm:pt modelId="{BCD022DF-BDC7-4178-B6A2-BC05E637983E}" type="parTrans" cxnId="{90085B22-BB7D-4CB5-A5CC-0DEA7F3D13B2}">
      <dgm:prSet/>
      <dgm:spPr/>
      <dgm:t>
        <a:bodyPr/>
        <a:lstStyle/>
        <a:p>
          <a:endParaRPr lang="en-GB"/>
        </a:p>
      </dgm:t>
    </dgm:pt>
    <dgm:pt modelId="{00F30092-60E8-4592-9551-2643B103329F}" type="sibTrans" cxnId="{90085B22-BB7D-4CB5-A5CC-0DEA7F3D13B2}">
      <dgm:prSet/>
      <dgm:spPr/>
      <dgm:t>
        <a:bodyPr/>
        <a:lstStyle/>
        <a:p>
          <a:endParaRPr lang="en-GB"/>
        </a:p>
      </dgm:t>
    </dgm:pt>
    <dgm:pt modelId="{4D8270F5-90EE-4462-BAE1-F626714B069B}">
      <dgm:prSet phldrT="[Text]"/>
      <dgm:spPr/>
      <dgm:t>
        <a:bodyPr/>
        <a:lstStyle/>
        <a:p>
          <a:r>
            <a:rPr lang="en-GB" dirty="0" smtClean="0"/>
            <a:t>Select proper mixing steps and mixing time</a:t>
          </a:r>
          <a:endParaRPr lang="en-GB" dirty="0"/>
        </a:p>
      </dgm:t>
    </dgm:pt>
    <dgm:pt modelId="{EAE0C91E-87A3-4FE0-B54B-1791B989E757}" type="parTrans" cxnId="{2BC91BAC-BCE2-4C06-ADA3-0B90671F1E9B}">
      <dgm:prSet/>
      <dgm:spPr/>
      <dgm:t>
        <a:bodyPr/>
        <a:lstStyle/>
        <a:p>
          <a:endParaRPr lang="en-GB"/>
        </a:p>
      </dgm:t>
    </dgm:pt>
    <dgm:pt modelId="{F6CF5575-2BA3-4A34-BEDB-9D56FC3A04BB}" type="sibTrans" cxnId="{2BC91BAC-BCE2-4C06-ADA3-0B90671F1E9B}">
      <dgm:prSet/>
      <dgm:spPr/>
      <dgm:t>
        <a:bodyPr/>
        <a:lstStyle/>
        <a:p>
          <a:endParaRPr lang="en-GB"/>
        </a:p>
      </dgm:t>
    </dgm:pt>
    <dgm:pt modelId="{CA4CA107-E260-4D03-9682-CE3F67E2FF20}">
      <dgm:prSet phldrT="[Text]"/>
      <dgm:spPr/>
      <dgm:t>
        <a:bodyPr/>
        <a:lstStyle/>
        <a:p>
          <a:r>
            <a:rPr lang="en-GB" dirty="0" smtClean="0"/>
            <a:t>Select water content in Geopolymer concrete</a:t>
          </a:r>
          <a:endParaRPr lang="en-GB" dirty="0"/>
        </a:p>
      </dgm:t>
    </dgm:pt>
    <dgm:pt modelId="{D10C6078-C49C-44D6-B215-D6CC3F733151}" type="parTrans" cxnId="{9EF73ABA-9FD5-4949-B166-FFD04A7C37A7}">
      <dgm:prSet/>
      <dgm:spPr/>
      <dgm:t>
        <a:bodyPr/>
        <a:lstStyle/>
        <a:p>
          <a:endParaRPr lang="en-GB"/>
        </a:p>
      </dgm:t>
    </dgm:pt>
    <dgm:pt modelId="{64630809-B868-49B9-9077-68A77263807A}" type="sibTrans" cxnId="{9EF73ABA-9FD5-4949-B166-FFD04A7C37A7}">
      <dgm:prSet/>
      <dgm:spPr/>
      <dgm:t>
        <a:bodyPr/>
        <a:lstStyle/>
        <a:p>
          <a:endParaRPr lang="en-GB"/>
        </a:p>
      </dgm:t>
    </dgm:pt>
    <dgm:pt modelId="{C8F182DA-B476-432F-A5B7-C2DF05FDFB70}">
      <dgm:prSet phldrT="[Text]"/>
      <dgm:spPr/>
      <dgm:t>
        <a:bodyPr/>
        <a:lstStyle/>
        <a:p>
          <a:r>
            <a:rPr lang="en-GB" dirty="0" smtClean="0"/>
            <a:t>The Optimum  Binder  composition Under Ambient Temperature</a:t>
          </a:r>
          <a:endParaRPr lang="en-GB" dirty="0"/>
        </a:p>
      </dgm:t>
    </dgm:pt>
    <dgm:pt modelId="{951AB5F6-9B83-4808-8A57-6D750C349B46}" type="parTrans" cxnId="{BE6EC1F0-B911-47AE-9FDC-D807C5FFD7B1}">
      <dgm:prSet/>
      <dgm:spPr/>
      <dgm:t>
        <a:bodyPr/>
        <a:lstStyle/>
        <a:p>
          <a:endParaRPr lang="en-GB"/>
        </a:p>
      </dgm:t>
    </dgm:pt>
    <dgm:pt modelId="{230F6311-E485-4332-929D-28A9479AE95D}" type="sibTrans" cxnId="{BE6EC1F0-B911-47AE-9FDC-D807C5FFD7B1}">
      <dgm:prSet/>
      <dgm:spPr/>
      <dgm:t>
        <a:bodyPr/>
        <a:lstStyle/>
        <a:p>
          <a:endParaRPr lang="en-GB"/>
        </a:p>
      </dgm:t>
    </dgm:pt>
    <dgm:pt modelId="{CCC3D40D-270A-49CC-AA42-1B8AA165FAA7}">
      <dgm:prSet phldrT="[Text]"/>
      <dgm:spPr/>
      <dgm:t>
        <a:bodyPr/>
        <a:lstStyle/>
        <a:p>
          <a:r>
            <a:rPr lang="en-GB" dirty="0" smtClean="0"/>
            <a:t>  The optimum Slag/ Fly Ash binder ratio</a:t>
          </a:r>
          <a:endParaRPr lang="en-GB" dirty="0"/>
        </a:p>
      </dgm:t>
    </dgm:pt>
    <dgm:pt modelId="{1E2DF119-CE7D-403C-9A19-08400D04FB95}" type="parTrans" cxnId="{E86165C5-992A-47DE-9E5D-6459D84D76E3}">
      <dgm:prSet/>
      <dgm:spPr/>
      <dgm:t>
        <a:bodyPr/>
        <a:lstStyle/>
        <a:p>
          <a:endParaRPr lang="en-GB"/>
        </a:p>
      </dgm:t>
    </dgm:pt>
    <dgm:pt modelId="{A84EC97C-25AE-4E0E-86A2-A6E22C2F2B72}" type="sibTrans" cxnId="{E86165C5-992A-47DE-9E5D-6459D84D76E3}">
      <dgm:prSet/>
      <dgm:spPr/>
      <dgm:t>
        <a:bodyPr/>
        <a:lstStyle/>
        <a:p>
          <a:endParaRPr lang="en-GB"/>
        </a:p>
      </dgm:t>
    </dgm:pt>
    <dgm:pt modelId="{234275D3-0058-4480-8873-F117DC6D91AB}">
      <dgm:prSet phldrT="[Text]"/>
      <dgm:spPr/>
      <dgm:t>
        <a:bodyPr/>
        <a:lstStyle/>
        <a:p>
          <a:r>
            <a:rPr lang="en-GB" dirty="0" smtClean="0"/>
            <a:t>  Select Silica fume form and content.</a:t>
          </a:r>
          <a:endParaRPr lang="en-GB" dirty="0"/>
        </a:p>
      </dgm:t>
    </dgm:pt>
    <dgm:pt modelId="{9D780D41-DC4D-4F33-9DD9-E1217FFA98A2}" type="parTrans" cxnId="{148D9309-8E75-449C-9A6C-9BCEA42F71E8}">
      <dgm:prSet/>
      <dgm:spPr/>
      <dgm:t>
        <a:bodyPr/>
        <a:lstStyle/>
        <a:p>
          <a:endParaRPr lang="en-GB"/>
        </a:p>
      </dgm:t>
    </dgm:pt>
    <dgm:pt modelId="{247328E6-9C9D-4F0F-AD5F-FF174D8ED0BC}" type="sibTrans" cxnId="{148D9309-8E75-449C-9A6C-9BCEA42F71E8}">
      <dgm:prSet/>
      <dgm:spPr/>
      <dgm:t>
        <a:bodyPr/>
        <a:lstStyle/>
        <a:p>
          <a:endParaRPr lang="en-GB"/>
        </a:p>
      </dgm:t>
    </dgm:pt>
    <dgm:pt modelId="{2880A0C0-5D21-447F-ACDF-0409B1127260}">
      <dgm:prSet phldrT="[Text]"/>
      <dgm:spPr/>
      <dgm:t>
        <a:bodyPr/>
        <a:lstStyle/>
        <a:p>
          <a:r>
            <a:rPr lang="en-GB" dirty="0" smtClean="0"/>
            <a:t>The proper admixture percentage  (Superplasticizer )</a:t>
          </a:r>
          <a:endParaRPr lang="en-GB" dirty="0"/>
        </a:p>
      </dgm:t>
    </dgm:pt>
    <dgm:pt modelId="{D0529BB3-8843-4A5B-83D2-7B82773DF9E7}" type="parTrans" cxnId="{8B91C9CC-A316-4852-8BE1-D3670955482F}">
      <dgm:prSet/>
      <dgm:spPr/>
      <dgm:t>
        <a:bodyPr/>
        <a:lstStyle/>
        <a:p>
          <a:endParaRPr lang="en-GB"/>
        </a:p>
      </dgm:t>
    </dgm:pt>
    <dgm:pt modelId="{496C1FE9-7D9F-445A-9769-3771C350C42D}" type="sibTrans" cxnId="{8B91C9CC-A316-4852-8BE1-D3670955482F}">
      <dgm:prSet/>
      <dgm:spPr/>
      <dgm:t>
        <a:bodyPr/>
        <a:lstStyle/>
        <a:p>
          <a:endParaRPr lang="en-GB"/>
        </a:p>
      </dgm:t>
    </dgm:pt>
    <dgm:pt modelId="{509D7156-32CE-4BAE-AEAF-BDBEA56EFDA0}">
      <dgm:prSet phldrT="[Text]"/>
      <dgm:spPr/>
      <dgm:t>
        <a:bodyPr/>
        <a:lstStyle/>
        <a:p>
          <a:r>
            <a:rPr lang="en-GB" dirty="0" smtClean="0"/>
            <a:t>The effective chemical activator content </a:t>
          </a:r>
          <a:endParaRPr lang="en-GB" dirty="0"/>
        </a:p>
      </dgm:t>
    </dgm:pt>
    <dgm:pt modelId="{ACF4B935-B106-4081-B8C4-5700E5D6B8C9}" type="parTrans" cxnId="{A5830324-C3C7-4CEF-BCE9-685DEEB241CB}">
      <dgm:prSet/>
      <dgm:spPr/>
      <dgm:t>
        <a:bodyPr/>
        <a:lstStyle/>
        <a:p>
          <a:endParaRPr lang="en-GB"/>
        </a:p>
      </dgm:t>
    </dgm:pt>
    <dgm:pt modelId="{D8DDD1CF-CF42-40EA-B5C2-5883C1FEFCD9}" type="sibTrans" cxnId="{A5830324-C3C7-4CEF-BCE9-685DEEB241CB}">
      <dgm:prSet/>
      <dgm:spPr/>
      <dgm:t>
        <a:bodyPr/>
        <a:lstStyle/>
        <a:p>
          <a:endParaRPr lang="en-GB"/>
        </a:p>
      </dgm:t>
    </dgm:pt>
    <dgm:pt modelId="{7BECE840-99AC-47EB-945E-282731CEE533}" type="pres">
      <dgm:prSet presAssocID="{F14C3F04-B4C4-46AE-B305-FE944EE5D034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6E19E329-AC39-4856-B63D-93E33D54808A}" type="pres">
      <dgm:prSet presAssocID="{F60373B3-E84D-42C0-ABFA-00DE7016764E}" presName="composite" presStyleCnt="0"/>
      <dgm:spPr/>
    </dgm:pt>
    <dgm:pt modelId="{D9BE88BF-18D0-46B7-BBA9-238C7ACC3875}" type="pres">
      <dgm:prSet presAssocID="{F60373B3-E84D-42C0-ABFA-00DE7016764E}" presName="parentText" presStyleLbl="align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E585F2D-D843-4C28-B705-D47F9D95D81C}" type="pres">
      <dgm:prSet presAssocID="{F60373B3-E84D-42C0-ABFA-00DE7016764E}" presName="descendantText" presStyleLbl="alignAcc1" presStyleIdx="0" presStyleCnt="2" custScaleY="115183" custLinFactNeighborX="2056" custLinFactNeighborY="-15918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9FF861E-1E8D-4A10-A66B-0EFB510FE5AF}" type="pres">
      <dgm:prSet presAssocID="{00F30092-60E8-4592-9551-2643B103329F}" presName="sp" presStyleCnt="0"/>
      <dgm:spPr/>
    </dgm:pt>
    <dgm:pt modelId="{33BAE5D6-9FFB-4943-B52A-F1123C7FFAD4}" type="pres">
      <dgm:prSet presAssocID="{C8F182DA-B476-432F-A5B7-C2DF05FDFB70}" presName="composite" presStyleCnt="0"/>
      <dgm:spPr/>
    </dgm:pt>
    <dgm:pt modelId="{163BF1C7-5618-4EC0-938B-A6EE0E38BD7B}" type="pres">
      <dgm:prSet presAssocID="{C8F182DA-B476-432F-A5B7-C2DF05FDFB70}" presName="parentText" presStyleLbl="align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57B3121-02CD-43DA-8D73-DCCC1F3F1CE9}" type="pres">
      <dgm:prSet presAssocID="{C8F182DA-B476-432F-A5B7-C2DF05FDFB70}" presName="descendantText" presStyleLbl="alignAcc1" presStyleIdx="1" presStyleCnt="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8B91C9CC-A316-4852-8BE1-D3670955482F}" srcId="{F60373B3-E84D-42C0-ABFA-00DE7016764E}" destId="{2880A0C0-5D21-447F-ACDF-0409B1127260}" srcOrd="3" destOrd="0" parTransId="{D0529BB3-8843-4A5B-83D2-7B82773DF9E7}" sibTransId="{496C1FE9-7D9F-445A-9769-3771C350C42D}"/>
    <dgm:cxn modelId="{7D179865-3FCB-4CF1-812D-01A7B9C0A245}" type="presOf" srcId="{509D7156-32CE-4BAE-AEAF-BDBEA56EFDA0}" destId="{7E585F2D-D843-4C28-B705-D47F9D95D81C}" srcOrd="0" destOrd="1" presId="urn:microsoft.com/office/officeart/2005/8/layout/chevron2"/>
    <dgm:cxn modelId="{A5830324-C3C7-4CEF-BCE9-685DEEB241CB}" srcId="{F60373B3-E84D-42C0-ABFA-00DE7016764E}" destId="{509D7156-32CE-4BAE-AEAF-BDBEA56EFDA0}" srcOrd="1" destOrd="0" parTransId="{ACF4B935-B106-4081-B8C4-5700E5D6B8C9}" sibTransId="{D8DDD1CF-CF42-40EA-B5C2-5883C1FEFCD9}"/>
    <dgm:cxn modelId="{9EF73ABA-9FD5-4949-B166-FFD04A7C37A7}" srcId="{F60373B3-E84D-42C0-ABFA-00DE7016764E}" destId="{CA4CA107-E260-4D03-9682-CE3F67E2FF20}" srcOrd="2" destOrd="0" parTransId="{D10C6078-C49C-44D6-B215-D6CC3F733151}" sibTransId="{64630809-B868-49B9-9077-68A77263807A}"/>
    <dgm:cxn modelId="{DF39A0D1-66CF-4433-A3E4-205B78607EB9}" type="presOf" srcId="{4D8270F5-90EE-4462-BAE1-F626714B069B}" destId="{7E585F2D-D843-4C28-B705-D47F9D95D81C}" srcOrd="0" destOrd="0" presId="urn:microsoft.com/office/officeart/2005/8/layout/chevron2"/>
    <dgm:cxn modelId="{D95137F4-9BF3-4EF7-9870-2AEAAFFC1F4C}" type="presOf" srcId="{CA4CA107-E260-4D03-9682-CE3F67E2FF20}" destId="{7E585F2D-D843-4C28-B705-D47F9D95D81C}" srcOrd="0" destOrd="2" presId="urn:microsoft.com/office/officeart/2005/8/layout/chevron2"/>
    <dgm:cxn modelId="{67273FA4-FDCA-4DA5-9B3A-3F9A62959EE0}" type="presOf" srcId="{2880A0C0-5D21-447F-ACDF-0409B1127260}" destId="{7E585F2D-D843-4C28-B705-D47F9D95D81C}" srcOrd="0" destOrd="3" presId="urn:microsoft.com/office/officeart/2005/8/layout/chevron2"/>
    <dgm:cxn modelId="{2BC91BAC-BCE2-4C06-ADA3-0B90671F1E9B}" srcId="{F60373B3-E84D-42C0-ABFA-00DE7016764E}" destId="{4D8270F5-90EE-4462-BAE1-F626714B069B}" srcOrd="0" destOrd="0" parTransId="{EAE0C91E-87A3-4FE0-B54B-1791B989E757}" sibTransId="{F6CF5575-2BA3-4A34-BEDB-9D56FC3A04BB}"/>
    <dgm:cxn modelId="{BE6EC1F0-B911-47AE-9FDC-D807C5FFD7B1}" srcId="{F14C3F04-B4C4-46AE-B305-FE944EE5D034}" destId="{C8F182DA-B476-432F-A5B7-C2DF05FDFB70}" srcOrd="1" destOrd="0" parTransId="{951AB5F6-9B83-4808-8A57-6D750C349B46}" sibTransId="{230F6311-E485-4332-929D-28A9479AE95D}"/>
    <dgm:cxn modelId="{90085B22-BB7D-4CB5-A5CC-0DEA7F3D13B2}" srcId="{F14C3F04-B4C4-46AE-B305-FE944EE5D034}" destId="{F60373B3-E84D-42C0-ABFA-00DE7016764E}" srcOrd="0" destOrd="0" parTransId="{BCD022DF-BDC7-4178-B6A2-BC05E637983E}" sibTransId="{00F30092-60E8-4592-9551-2643B103329F}"/>
    <dgm:cxn modelId="{7039AA2A-9AD9-410A-93CC-7A47E3572DEB}" type="presOf" srcId="{C8F182DA-B476-432F-A5B7-C2DF05FDFB70}" destId="{163BF1C7-5618-4EC0-938B-A6EE0E38BD7B}" srcOrd="0" destOrd="0" presId="urn:microsoft.com/office/officeart/2005/8/layout/chevron2"/>
    <dgm:cxn modelId="{22FB16F2-7921-48EB-A770-81519DEAB05D}" type="presOf" srcId="{234275D3-0058-4480-8873-F117DC6D91AB}" destId="{257B3121-02CD-43DA-8D73-DCCC1F3F1CE9}" srcOrd="0" destOrd="1" presId="urn:microsoft.com/office/officeart/2005/8/layout/chevron2"/>
    <dgm:cxn modelId="{52A71841-889B-4CA7-8C05-53D208435A6E}" type="presOf" srcId="{F14C3F04-B4C4-46AE-B305-FE944EE5D034}" destId="{7BECE840-99AC-47EB-945E-282731CEE533}" srcOrd="0" destOrd="0" presId="urn:microsoft.com/office/officeart/2005/8/layout/chevron2"/>
    <dgm:cxn modelId="{E86165C5-992A-47DE-9E5D-6459D84D76E3}" srcId="{C8F182DA-B476-432F-A5B7-C2DF05FDFB70}" destId="{CCC3D40D-270A-49CC-AA42-1B8AA165FAA7}" srcOrd="0" destOrd="0" parTransId="{1E2DF119-CE7D-403C-9A19-08400D04FB95}" sibTransId="{A84EC97C-25AE-4E0E-86A2-A6E22C2F2B72}"/>
    <dgm:cxn modelId="{148D9309-8E75-449C-9A6C-9BCEA42F71E8}" srcId="{C8F182DA-B476-432F-A5B7-C2DF05FDFB70}" destId="{234275D3-0058-4480-8873-F117DC6D91AB}" srcOrd="1" destOrd="0" parTransId="{9D780D41-DC4D-4F33-9DD9-E1217FFA98A2}" sibTransId="{247328E6-9C9D-4F0F-AD5F-FF174D8ED0BC}"/>
    <dgm:cxn modelId="{1ED1287C-5547-4599-B7EB-3E8573CC49CE}" type="presOf" srcId="{F60373B3-E84D-42C0-ABFA-00DE7016764E}" destId="{D9BE88BF-18D0-46B7-BBA9-238C7ACC3875}" srcOrd="0" destOrd="0" presId="urn:microsoft.com/office/officeart/2005/8/layout/chevron2"/>
    <dgm:cxn modelId="{A94BBE8D-54F7-489F-9CCD-2D262C7B913C}" type="presOf" srcId="{CCC3D40D-270A-49CC-AA42-1B8AA165FAA7}" destId="{257B3121-02CD-43DA-8D73-DCCC1F3F1CE9}" srcOrd="0" destOrd="0" presId="urn:microsoft.com/office/officeart/2005/8/layout/chevron2"/>
    <dgm:cxn modelId="{34DF8FEC-E6F3-4F35-ABB7-A6AE922CA205}" type="presParOf" srcId="{7BECE840-99AC-47EB-945E-282731CEE533}" destId="{6E19E329-AC39-4856-B63D-93E33D54808A}" srcOrd="0" destOrd="0" presId="urn:microsoft.com/office/officeart/2005/8/layout/chevron2"/>
    <dgm:cxn modelId="{9444C8BC-5AA6-4CF8-97B8-0DF675E120D3}" type="presParOf" srcId="{6E19E329-AC39-4856-B63D-93E33D54808A}" destId="{D9BE88BF-18D0-46B7-BBA9-238C7ACC3875}" srcOrd="0" destOrd="0" presId="urn:microsoft.com/office/officeart/2005/8/layout/chevron2"/>
    <dgm:cxn modelId="{97357073-F663-44E9-A61B-62691E32F0D0}" type="presParOf" srcId="{6E19E329-AC39-4856-B63D-93E33D54808A}" destId="{7E585F2D-D843-4C28-B705-D47F9D95D81C}" srcOrd="1" destOrd="0" presId="urn:microsoft.com/office/officeart/2005/8/layout/chevron2"/>
    <dgm:cxn modelId="{47D9B3FE-26A5-4448-8845-11F5C401F1D8}" type="presParOf" srcId="{7BECE840-99AC-47EB-945E-282731CEE533}" destId="{19FF861E-1E8D-4A10-A66B-0EFB510FE5AF}" srcOrd="1" destOrd="0" presId="urn:microsoft.com/office/officeart/2005/8/layout/chevron2"/>
    <dgm:cxn modelId="{1F353C59-E803-44B5-8B70-BE3A31754B23}" type="presParOf" srcId="{7BECE840-99AC-47EB-945E-282731CEE533}" destId="{33BAE5D6-9FFB-4943-B52A-F1123C7FFAD4}" srcOrd="2" destOrd="0" presId="urn:microsoft.com/office/officeart/2005/8/layout/chevron2"/>
    <dgm:cxn modelId="{F153D93A-CD07-4C08-A79D-ABA068D0A9C1}" type="presParOf" srcId="{33BAE5D6-9FFB-4943-B52A-F1123C7FFAD4}" destId="{163BF1C7-5618-4EC0-938B-A6EE0E38BD7B}" srcOrd="0" destOrd="0" presId="urn:microsoft.com/office/officeart/2005/8/layout/chevron2"/>
    <dgm:cxn modelId="{D85F1393-F1DC-46AF-AF16-E3F7CF3E5E56}" type="presParOf" srcId="{33BAE5D6-9FFB-4943-B52A-F1123C7FFAD4}" destId="{257B3121-02CD-43DA-8D73-DCCC1F3F1CE9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BE88BF-18D0-46B7-BBA9-238C7ACC3875}">
      <dsp:nvSpPr>
        <dsp:cNvPr id="0" name=""/>
        <dsp:cNvSpPr/>
      </dsp:nvSpPr>
      <dsp:spPr>
        <a:xfrm rot="5400000">
          <a:off x="-317301" y="425561"/>
          <a:ext cx="2115343" cy="148074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/>
            <a:t>Preliminary study  </a:t>
          </a:r>
          <a:endParaRPr lang="en-GB" sz="1200" kern="1200" dirty="0"/>
        </a:p>
      </dsp:txBody>
      <dsp:txXfrm rot="-5400000">
        <a:off x="1" y="848629"/>
        <a:ext cx="1480740" cy="634603"/>
      </dsp:txXfrm>
    </dsp:sp>
    <dsp:sp modelId="{7E585F2D-D843-4C28-B705-D47F9D95D81C}">
      <dsp:nvSpPr>
        <dsp:cNvPr id="0" name=""/>
        <dsp:cNvSpPr/>
      </dsp:nvSpPr>
      <dsp:spPr>
        <a:xfrm rot="5400000">
          <a:off x="3131969" y="-1651228"/>
          <a:ext cx="1583735" cy="488619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600" kern="1200" dirty="0" smtClean="0"/>
            <a:t>Select proper mixing steps and mixing time</a:t>
          </a:r>
          <a:endParaRPr lang="en-GB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600" kern="1200" dirty="0" smtClean="0"/>
            <a:t>The effective chemical activator content </a:t>
          </a:r>
          <a:endParaRPr lang="en-GB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600" kern="1200" dirty="0" smtClean="0"/>
            <a:t>Select water content in Geopolymer concrete</a:t>
          </a:r>
          <a:endParaRPr lang="en-GB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600" kern="1200" dirty="0" smtClean="0"/>
            <a:t>The proper admixture percentage  (Superplasticizer )</a:t>
          </a:r>
          <a:endParaRPr lang="en-GB" sz="1600" kern="1200" dirty="0"/>
        </a:p>
      </dsp:txBody>
      <dsp:txXfrm rot="-5400000">
        <a:off x="1480740" y="77313"/>
        <a:ext cx="4808881" cy="1429111"/>
      </dsp:txXfrm>
    </dsp:sp>
    <dsp:sp modelId="{163BF1C7-5618-4EC0-938B-A6EE0E38BD7B}">
      <dsp:nvSpPr>
        <dsp:cNvPr id="0" name=""/>
        <dsp:cNvSpPr/>
      </dsp:nvSpPr>
      <dsp:spPr>
        <a:xfrm rot="5400000">
          <a:off x="-317301" y="2262079"/>
          <a:ext cx="2115343" cy="148074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/>
            <a:t>The Optimum  Binder  composition Under Ambient Temperature</a:t>
          </a:r>
          <a:endParaRPr lang="en-GB" sz="1200" kern="1200" dirty="0"/>
        </a:p>
      </dsp:txBody>
      <dsp:txXfrm rot="-5400000">
        <a:off x="1" y="2685147"/>
        <a:ext cx="1480740" cy="634603"/>
      </dsp:txXfrm>
    </dsp:sp>
    <dsp:sp modelId="{257B3121-02CD-43DA-8D73-DCCC1F3F1CE9}">
      <dsp:nvSpPr>
        <dsp:cNvPr id="0" name=""/>
        <dsp:cNvSpPr/>
      </dsp:nvSpPr>
      <dsp:spPr>
        <a:xfrm rot="5400000">
          <a:off x="3236350" y="189167"/>
          <a:ext cx="1374973" cy="488619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600" kern="1200" dirty="0" smtClean="0"/>
            <a:t>  The optimum Slag/ Fly Ash binder ratio</a:t>
          </a:r>
          <a:endParaRPr lang="en-GB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600" kern="1200" dirty="0" smtClean="0"/>
            <a:t>  Select Silica fume form and content.</a:t>
          </a:r>
          <a:endParaRPr lang="en-GB" sz="1600" kern="1200" dirty="0"/>
        </a:p>
      </dsp:txBody>
      <dsp:txXfrm rot="-5400000">
        <a:off x="1480741" y="2011898"/>
        <a:ext cx="4819072" cy="124073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2231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23697" y="1"/>
            <a:ext cx="4302231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C27F75-9FB4-4E07-AFB7-74DDD615A96D}" type="datetimeFigureOut">
              <a:rPr lang="en-GB" smtClean="0"/>
              <a:t>29/02/2016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456612"/>
            <a:ext cx="4302231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23697" y="6456612"/>
            <a:ext cx="4302231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75C244-7C72-44DE-B694-0A7660AB7B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22297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203200" y="0"/>
            <a:ext cx="3778250" cy="6858001"/>
            <a:chOff x="203200" y="0"/>
            <a:chExt cx="3778250" cy="6858001"/>
          </a:xfrm>
        </p:grpSpPr>
        <p:sp>
          <p:nvSpPr>
            <p:cNvPr id="14" name="Freeform 6"/>
            <p:cNvSpPr/>
            <p:nvPr/>
          </p:nvSpPr>
          <p:spPr bwMode="auto">
            <a:xfrm>
              <a:off x="641350" y="0"/>
              <a:ext cx="1365250" cy="3971925"/>
            </a:xfrm>
            <a:custGeom>
              <a:avLst/>
              <a:gdLst/>
              <a:ahLst/>
              <a:cxnLst/>
              <a:rect l="0" t="0" r="r" b="b"/>
              <a:pathLst>
                <a:path w="860" h="2502">
                  <a:moveTo>
                    <a:pt x="0" y="2445"/>
                  </a:moveTo>
                  <a:lnTo>
                    <a:pt x="228" y="2502"/>
                  </a:lnTo>
                  <a:lnTo>
                    <a:pt x="860" y="0"/>
                  </a:lnTo>
                  <a:lnTo>
                    <a:pt x="620" y="0"/>
                  </a:lnTo>
                  <a:lnTo>
                    <a:pt x="0" y="24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5" name="Freeform 7"/>
            <p:cNvSpPr/>
            <p:nvPr/>
          </p:nvSpPr>
          <p:spPr bwMode="auto">
            <a:xfrm>
              <a:off x="203200" y="0"/>
              <a:ext cx="1336675" cy="3862388"/>
            </a:xfrm>
            <a:custGeom>
              <a:avLst/>
              <a:gdLst/>
              <a:ahLst/>
              <a:cxnLst/>
              <a:rect l="0" t="0" r="r" b="b"/>
              <a:pathLst>
                <a:path w="842" h="2433">
                  <a:moveTo>
                    <a:pt x="842" y="0"/>
                  </a:moveTo>
                  <a:lnTo>
                    <a:pt x="602" y="0"/>
                  </a:lnTo>
                  <a:lnTo>
                    <a:pt x="0" y="2376"/>
                  </a:lnTo>
                  <a:lnTo>
                    <a:pt x="228" y="2433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6" name="Freeform 8"/>
            <p:cNvSpPr/>
            <p:nvPr/>
          </p:nvSpPr>
          <p:spPr bwMode="auto">
            <a:xfrm>
              <a:off x="207963" y="3776663"/>
              <a:ext cx="1936750" cy="3081338"/>
            </a:xfrm>
            <a:custGeom>
              <a:avLst/>
              <a:gdLst/>
              <a:ahLst/>
              <a:cxnLst/>
              <a:rect l="0" t="0" r="r" b="b"/>
              <a:pathLst>
                <a:path w="1220" h="1941">
                  <a:moveTo>
                    <a:pt x="0" y="0"/>
                  </a:moveTo>
                  <a:lnTo>
                    <a:pt x="1166" y="1941"/>
                  </a:lnTo>
                  <a:lnTo>
                    <a:pt x="1220" y="19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0" name="Freeform 9"/>
            <p:cNvSpPr/>
            <p:nvPr/>
          </p:nvSpPr>
          <p:spPr bwMode="auto">
            <a:xfrm>
              <a:off x="646113" y="3886200"/>
              <a:ext cx="2373313" cy="2971800"/>
            </a:xfrm>
            <a:custGeom>
              <a:avLst/>
              <a:gdLst/>
              <a:ahLst/>
              <a:cxnLst/>
              <a:rect l="0" t="0" r="r" b="b"/>
              <a:pathLst>
                <a:path w="1495" h="1872">
                  <a:moveTo>
                    <a:pt x="1495" y="1872"/>
                  </a:moveTo>
                  <a:lnTo>
                    <a:pt x="0" y="0"/>
                  </a:lnTo>
                  <a:lnTo>
                    <a:pt x="1442" y="1872"/>
                  </a:lnTo>
                  <a:lnTo>
                    <a:pt x="1495" y="1872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1" name="Freeform 10"/>
            <p:cNvSpPr/>
            <p:nvPr/>
          </p:nvSpPr>
          <p:spPr bwMode="auto">
            <a:xfrm>
              <a:off x="641350" y="3881438"/>
              <a:ext cx="3340100" cy="2976563"/>
            </a:xfrm>
            <a:custGeom>
              <a:avLst/>
              <a:gdLst/>
              <a:ahLst/>
              <a:cxnLst/>
              <a:rect l="0" t="0" r="r" b="b"/>
              <a:pathLst>
                <a:path w="2104" h="1875">
                  <a:moveTo>
                    <a:pt x="0" y="0"/>
                  </a:moveTo>
                  <a:lnTo>
                    <a:pt x="3" y="3"/>
                  </a:lnTo>
                  <a:lnTo>
                    <a:pt x="1498" y="1875"/>
                  </a:lnTo>
                  <a:lnTo>
                    <a:pt x="2104" y="1875"/>
                  </a:lnTo>
                  <a:lnTo>
                    <a:pt x="228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2" name="Freeform 11"/>
            <p:cNvSpPr/>
            <p:nvPr/>
          </p:nvSpPr>
          <p:spPr bwMode="auto">
            <a:xfrm>
              <a:off x="203200" y="3771900"/>
              <a:ext cx="2660650" cy="3086100"/>
            </a:xfrm>
            <a:custGeom>
              <a:avLst/>
              <a:gdLst/>
              <a:ahLst/>
              <a:cxnLst/>
              <a:rect l="0" t="0" r="r" b="b"/>
              <a:pathLst>
                <a:path w="1676" h="1944">
                  <a:moveTo>
                    <a:pt x="1676" y="1944"/>
                  </a:moveTo>
                  <a:lnTo>
                    <a:pt x="264" y="111"/>
                  </a:lnTo>
                  <a:lnTo>
                    <a:pt x="225" y="60"/>
                  </a:lnTo>
                  <a:lnTo>
                    <a:pt x="228" y="60"/>
                  </a:lnTo>
                  <a:lnTo>
                    <a:pt x="264" y="111"/>
                  </a:lnTo>
                  <a:lnTo>
                    <a:pt x="234" y="69"/>
                  </a:lnTo>
                  <a:lnTo>
                    <a:pt x="228" y="57"/>
                  </a:lnTo>
                  <a:lnTo>
                    <a:pt x="222" y="54"/>
                  </a:lnTo>
                  <a:lnTo>
                    <a:pt x="0" y="0"/>
                  </a:lnTo>
                  <a:lnTo>
                    <a:pt x="3" y="3"/>
                  </a:lnTo>
                  <a:lnTo>
                    <a:pt x="1223" y="1944"/>
                  </a:lnTo>
                  <a:lnTo>
                    <a:pt x="1676" y="194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39673" y="914401"/>
            <a:ext cx="6947127" cy="3488266"/>
          </a:xfrm>
        </p:spPr>
        <p:txBody>
          <a:bodyPr anchor="b">
            <a:normAutofit/>
          </a:bodyPr>
          <a:lstStyle>
            <a:lvl1pPr algn="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24238" y="4402666"/>
            <a:ext cx="5762563" cy="1364531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25773" y="6117336"/>
            <a:ext cx="857473" cy="365125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2/29/2016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23733" y="6117336"/>
            <a:ext cx="360943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5320" y="6117336"/>
            <a:ext cx="41148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reeform 12"/>
          <p:cNvSpPr/>
          <p:nvPr/>
        </p:nvSpPr>
        <p:spPr bwMode="auto">
          <a:xfrm>
            <a:off x="203200" y="3771900"/>
            <a:ext cx="361950" cy="90488"/>
          </a:xfrm>
          <a:custGeom>
            <a:avLst/>
            <a:gdLst/>
            <a:ahLst/>
            <a:cxnLst/>
            <a:rect l="0" t="0" r="r" b="b"/>
            <a:pathLst>
              <a:path w="228" h="57">
                <a:moveTo>
                  <a:pt x="228" y="57"/>
                </a:moveTo>
                <a:lnTo>
                  <a:pt x="0" y="0"/>
                </a:lnTo>
                <a:lnTo>
                  <a:pt x="222" y="54"/>
                </a:lnTo>
                <a:lnTo>
                  <a:pt x="228" y="57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4" name="Freeform 13"/>
          <p:cNvSpPr/>
          <p:nvPr/>
        </p:nvSpPr>
        <p:spPr bwMode="auto">
          <a:xfrm>
            <a:off x="560388" y="3867150"/>
            <a:ext cx="61913" cy="80963"/>
          </a:xfrm>
          <a:custGeom>
            <a:avLst/>
            <a:gdLst/>
            <a:ahLst/>
            <a:cxnLst/>
            <a:rect l="0" t="0" r="r" b="b"/>
            <a:pathLst>
              <a:path w="39" h="51">
                <a:moveTo>
                  <a:pt x="0" y="0"/>
                </a:moveTo>
                <a:lnTo>
                  <a:pt x="39" y="51"/>
                </a:lnTo>
                <a:lnTo>
                  <a:pt x="3" y="0"/>
                </a:lnTo>
                <a:lnTo>
                  <a:pt x="0" y="0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</p:spTree>
    <p:extLst>
      <p:ext uri="{BB962C8B-B14F-4D97-AF65-F5344CB8AC3E}">
        <p14:creationId xmlns:p14="http://schemas.microsoft.com/office/powerpoint/2010/main" val="41875744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981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2133" y="2667000"/>
            <a:ext cx="7704667" cy="3332816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44329" y="6108173"/>
            <a:ext cx="857473" cy="365125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2/29/2016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72647" y="6108173"/>
            <a:ext cx="531451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58967" y="6108173"/>
            <a:ext cx="427833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6474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6995" y="2666998"/>
            <a:ext cx="6699805" cy="2360071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6998" y="5027070"/>
            <a:ext cx="6699802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3317" y="6116070"/>
            <a:ext cx="413483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5379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685801"/>
            <a:ext cx="7704667" cy="17525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2133" y="2667000"/>
            <a:ext cx="3739896" cy="336867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46904" y="2667000"/>
            <a:ext cx="3739896" cy="334682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9795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29481" y="2658533"/>
            <a:ext cx="345629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3523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1710" y="2667000"/>
            <a:ext cx="3467806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57266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2/29/2016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7458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2900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2/29/2016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4887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1600200"/>
            <a:ext cx="2662534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7553" y="685800"/>
            <a:ext cx="4681962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4" y="2971800"/>
            <a:ext cx="2662534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3214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2332" y="1752599"/>
            <a:ext cx="4070679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97495" y="914400"/>
            <a:ext cx="2461371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2332" y="3124199"/>
            <a:ext cx="4070679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0946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3" y="4732865"/>
            <a:ext cx="751599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89975" y="932112"/>
            <a:ext cx="6171065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3" y="5299603"/>
            <a:ext cx="751599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2836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685800"/>
            <a:ext cx="751599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5477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598235" y="3428999"/>
            <a:ext cx="6631128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3" y="4343400"/>
            <a:ext cx="751599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3497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3308581"/>
            <a:ext cx="751598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7381"/>
            <a:ext cx="751599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405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5" y="3886200"/>
            <a:ext cx="751599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5200"/>
            <a:ext cx="751599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4452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685801"/>
            <a:ext cx="7515991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4" y="3505200"/>
            <a:ext cx="7515992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5141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7262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1393" y="685800"/>
            <a:ext cx="1328123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3524" y="685800"/>
            <a:ext cx="6016373" cy="51054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9259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0"/>
            <a:ext cx="2132013" cy="6858001"/>
            <a:chOff x="0" y="0"/>
            <a:chExt cx="2132013" cy="6858001"/>
          </a:xfrm>
        </p:grpSpPr>
        <p:sp>
          <p:nvSpPr>
            <p:cNvPr id="15" name="Freeform 6"/>
            <p:cNvSpPr/>
            <p:nvPr/>
          </p:nvSpPr>
          <p:spPr bwMode="auto">
            <a:xfrm>
              <a:off x="0" y="0"/>
              <a:ext cx="1073150" cy="5291138"/>
            </a:xfrm>
            <a:custGeom>
              <a:avLst/>
              <a:gdLst/>
              <a:ahLst/>
              <a:cxnLst/>
              <a:rect l="0" t="0" r="r" b="b"/>
              <a:pathLst>
                <a:path w="676" h="3333">
                  <a:moveTo>
                    <a:pt x="0" y="3132"/>
                  </a:moveTo>
                  <a:lnTo>
                    <a:pt x="0" y="3312"/>
                  </a:lnTo>
                  <a:lnTo>
                    <a:pt x="126" y="3333"/>
                  </a:lnTo>
                  <a:lnTo>
                    <a:pt x="676" y="0"/>
                  </a:lnTo>
                  <a:lnTo>
                    <a:pt x="514" y="0"/>
                  </a:lnTo>
                  <a:lnTo>
                    <a:pt x="0" y="313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6" name="Freeform 7"/>
            <p:cNvSpPr/>
            <p:nvPr/>
          </p:nvSpPr>
          <p:spPr bwMode="auto">
            <a:xfrm>
              <a:off x="0" y="0"/>
              <a:ext cx="758825" cy="4624388"/>
            </a:xfrm>
            <a:custGeom>
              <a:avLst/>
              <a:gdLst/>
              <a:ahLst/>
              <a:cxnLst/>
              <a:rect l="0" t="0" r="r" b="b"/>
              <a:pathLst>
                <a:path w="478" h="2913">
                  <a:moveTo>
                    <a:pt x="478" y="0"/>
                  </a:moveTo>
                  <a:lnTo>
                    <a:pt x="318" y="0"/>
                  </a:lnTo>
                  <a:lnTo>
                    <a:pt x="0" y="1938"/>
                  </a:lnTo>
                  <a:lnTo>
                    <a:pt x="0" y="2913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7" name="Freeform 8"/>
            <p:cNvSpPr/>
            <p:nvPr/>
          </p:nvSpPr>
          <p:spPr bwMode="auto">
            <a:xfrm>
              <a:off x="0" y="5662613"/>
              <a:ext cx="906463" cy="1195388"/>
            </a:xfrm>
            <a:custGeom>
              <a:avLst/>
              <a:gdLst/>
              <a:ahLst/>
              <a:cxnLst/>
              <a:rect l="0" t="0" r="r" b="b"/>
              <a:pathLst>
                <a:path w="571" h="753">
                  <a:moveTo>
                    <a:pt x="0" y="0"/>
                  </a:moveTo>
                  <a:lnTo>
                    <a:pt x="0" y="12"/>
                  </a:lnTo>
                  <a:lnTo>
                    <a:pt x="538" y="753"/>
                  </a:lnTo>
                  <a:lnTo>
                    <a:pt x="571" y="7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8" name="Freeform 9"/>
            <p:cNvSpPr/>
            <p:nvPr/>
          </p:nvSpPr>
          <p:spPr bwMode="auto">
            <a:xfrm>
              <a:off x="0" y="5295900"/>
              <a:ext cx="1487488" cy="1562100"/>
            </a:xfrm>
            <a:custGeom>
              <a:avLst/>
              <a:gdLst/>
              <a:ahLst/>
              <a:cxnLst/>
              <a:rect l="0" t="0" r="r" b="b"/>
              <a:pathLst>
                <a:path w="937" h="984">
                  <a:moveTo>
                    <a:pt x="0" y="0"/>
                  </a:moveTo>
                  <a:lnTo>
                    <a:pt x="0" y="3"/>
                  </a:lnTo>
                  <a:lnTo>
                    <a:pt x="901" y="984"/>
                  </a:lnTo>
                  <a:lnTo>
                    <a:pt x="937" y="9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9" name="Freeform 10"/>
            <p:cNvSpPr/>
            <p:nvPr/>
          </p:nvSpPr>
          <p:spPr bwMode="auto">
            <a:xfrm>
              <a:off x="0" y="5257800"/>
              <a:ext cx="2132013" cy="1600200"/>
            </a:xfrm>
            <a:custGeom>
              <a:avLst/>
              <a:gdLst/>
              <a:ahLst/>
              <a:cxnLst/>
              <a:rect l="0" t="0" r="r" b="b"/>
              <a:pathLst>
                <a:path w="1343" h="1008">
                  <a:moveTo>
                    <a:pt x="0" y="24"/>
                  </a:moveTo>
                  <a:lnTo>
                    <a:pt x="937" y="1008"/>
                  </a:lnTo>
                  <a:lnTo>
                    <a:pt x="1343" y="1008"/>
                  </a:lnTo>
                  <a:lnTo>
                    <a:pt x="126" y="21"/>
                  </a:lnTo>
                  <a:lnTo>
                    <a:pt x="0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0" name="Freeform 11"/>
            <p:cNvSpPr/>
            <p:nvPr/>
          </p:nvSpPr>
          <p:spPr bwMode="auto">
            <a:xfrm>
              <a:off x="0" y="5357813"/>
              <a:ext cx="1377950" cy="1500188"/>
            </a:xfrm>
            <a:custGeom>
              <a:avLst/>
              <a:gdLst/>
              <a:ahLst/>
              <a:cxnLst/>
              <a:rect l="0" t="0" r="r" b="b"/>
              <a:pathLst>
                <a:path w="868" h="945">
                  <a:moveTo>
                    <a:pt x="0" y="192"/>
                  </a:moveTo>
                  <a:lnTo>
                    <a:pt x="571" y="945"/>
                  </a:lnTo>
                  <a:lnTo>
                    <a:pt x="868" y="945"/>
                  </a:lnTo>
                  <a:lnTo>
                    <a:pt x="0" y="0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9812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2134" y="2667000"/>
            <a:ext cx="7704666" cy="33569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8679" y="6116070"/>
            <a:ext cx="8574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D8BD707-D9CF-40AE-B4C6-C98DA3205C09}" type="datetimeFigureOut">
              <a:rPr lang="en-US" smtClean="0"/>
              <a:pPr/>
              <a:t>2/29/2016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6997" y="6116070"/>
            <a:ext cx="5314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73317" y="6116070"/>
            <a:ext cx="4134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1723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7" r:id="rId1"/>
    <p:sldLayoutId id="2147483988" r:id="rId2"/>
    <p:sldLayoutId id="2147483989" r:id="rId3"/>
    <p:sldLayoutId id="2147483990" r:id="rId4"/>
    <p:sldLayoutId id="2147483991" r:id="rId5"/>
    <p:sldLayoutId id="2147483992" r:id="rId6"/>
    <p:sldLayoutId id="2147483993" r:id="rId7"/>
    <p:sldLayoutId id="2147483994" r:id="rId8"/>
    <p:sldLayoutId id="2147483995" r:id="rId9"/>
    <p:sldLayoutId id="2147483996" r:id="rId10"/>
    <p:sldLayoutId id="2147483997" r:id="rId11"/>
    <p:sldLayoutId id="2147483998" r:id="rId12"/>
    <p:sldLayoutId id="2147483999" r:id="rId13"/>
    <p:sldLayoutId id="2147484000" r:id="rId14"/>
    <p:sldLayoutId id="2147484001" r:id="rId15"/>
    <p:sldLayoutId id="2147484002" r:id="rId16"/>
    <p:sldLayoutId id="2147484003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12" Type="http://schemas.openxmlformats.org/officeDocument/2006/relationships/image" Target="../media/image22.tiff"/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jpeg"/><Relationship Id="rId9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tiff"/><Relationship Id="rId2" Type="http://schemas.openxmlformats.org/officeDocument/2006/relationships/image" Target="../media/image27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tiff"/><Relationship Id="rId4" Type="http://schemas.openxmlformats.org/officeDocument/2006/relationships/image" Target="../media/image29.tif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84235" y="1905000"/>
            <a:ext cx="6947127" cy="16764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400" b="1" dirty="0">
                <a:effectLst/>
              </a:rPr>
              <a:t>Experimental investigation of the effect of silica fume on geopolymer mortar cured under ambient temperature</a:t>
            </a:r>
            <a:r>
              <a:rPr lang="en-GB" sz="2400" dirty="0">
                <a:effectLst/>
              </a:rPr>
              <a:t/>
            </a:r>
            <a:br>
              <a:rPr lang="en-GB" sz="2400" dirty="0">
                <a:effectLst/>
              </a:rPr>
            </a:br>
            <a:endParaRPr lang="en-GB" sz="2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4495800"/>
            <a:ext cx="8001000" cy="1752600"/>
          </a:xfrm>
        </p:spPr>
        <p:txBody>
          <a:bodyPr>
            <a:normAutofit/>
          </a:bodyPr>
          <a:lstStyle/>
          <a:p>
            <a:pPr algn="l"/>
            <a:r>
              <a:rPr lang="en-GB" dirty="0" smtClean="0"/>
              <a:t>          Mohammed Al-</a:t>
            </a:r>
            <a:r>
              <a:rPr lang="en-GB" dirty="0" err="1" smtClean="0"/>
              <a:t>Majidi</a:t>
            </a:r>
            <a:r>
              <a:rPr lang="en-GB" dirty="0"/>
              <a:t> </a:t>
            </a:r>
            <a:r>
              <a:rPr lang="en-GB" dirty="0" smtClean="0"/>
              <a:t>                                  Supervisors: Dr Andreas Lampropoulos</a:t>
            </a:r>
          </a:p>
          <a:p>
            <a:pPr algn="r"/>
            <a:r>
              <a:rPr lang="en-GB" dirty="0" smtClean="0"/>
              <a:t>Prof. Andrew Cundy</a:t>
            </a:r>
          </a:p>
          <a:p>
            <a:pPr algn="r"/>
            <a:r>
              <a:rPr lang="en-GB" dirty="0" smtClean="0"/>
              <a:t>Dr. </a:t>
            </a:r>
            <a:r>
              <a:rPr lang="en-GB" dirty="0" err="1" smtClean="0"/>
              <a:t>Pierfrancesco</a:t>
            </a:r>
            <a:r>
              <a:rPr lang="en-GB" dirty="0" smtClean="0"/>
              <a:t> </a:t>
            </a:r>
            <a:r>
              <a:rPr lang="en-GB" dirty="0" err="1" smtClean="0"/>
              <a:t>Cacciola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2057400" y="381000"/>
            <a:ext cx="62484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b="1" dirty="0">
                <a:solidFill>
                  <a:srgbClr val="10A9A9"/>
                </a:solidFill>
                <a:latin typeface="Arial" panose="020B0604020202020204" pitchFamily="34" charset="0"/>
              </a:rPr>
              <a:t>23rd Conference "Rheology of Building Materials", University of Technology Regensburg, Germany, March, 12-13, 2014</a:t>
            </a:r>
            <a:endParaRPr lang="en-GB" b="1" i="0" dirty="0">
              <a:solidFill>
                <a:srgbClr val="10A9A9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6754" y="5029200"/>
            <a:ext cx="2163892" cy="14844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990600"/>
            <a:ext cx="7704667" cy="457199"/>
          </a:xfrm>
        </p:spPr>
        <p:txBody>
          <a:bodyPr>
            <a:noAutofit/>
          </a:bodyPr>
          <a:lstStyle/>
          <a:p>
            <a:pPr algn="l"/>
            <a:r>
              <a:rPr lang="en-GB" sz="2400" b="1" i="1" dirty="0" smtClean="0"/>
              <a:t>Content </a:t>
            </a:r>
            <a:endParaRPr lang="en-GB" sz="2400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2133" y="3200400"/>
            <a:ext cx="7704667" cy="3332816"/>
          </a:xfrm>
        </p:spPr>
        <p:txBody>
          <a:bodyPr>
            <a:normAutofit fontScale="92500" lnSpcReduction="20000"/>
          </a:bodyPr>
          <a:lstStyle/>
          <a:p>
            <a:r>
              <a:rPr lang="en-GB" sz="2600" i="1" dirty="0" smtClean="0"/>
              <a:t>Challenge &amp; Opportunities in the world concrete</a:t>
            </a:r>
          </a:p>
          <a:p>
            <a:r>
              <a:rPr lang="en-GB" sz="2600" i="1" dirty="0" smtClean="0"/>
              <a:t>Why Geopolymer concrete &amp; knowledge Gap</a:t>
            </a:r>
          </a:p>
          <a:p>
            <a:r>
              <a:rPr lang="en-GB" sz="2600" i="1" dirty="0"/>
              <a:t>Geopolymer concrete Applications</a:t>
            </a:r>
            <a:endParaRPr lang="en-GB" sz="2600" i="1" dirty="0" smtClean="0"/>
          </a:p>
          <a:p>
            <a:r>
              <a:rPr lang="en-GB" sz="2600" i="1" dirty="0" smtClean="0"/>
              <a:t>Aim and Objectives </a:t>
            </a:r>
          </a:p>
          <a:p>
            <a:r>
              <a:rPr lang="en-GB" sz="2600" i="1" dirty="0" smtClean="0"/>
              <a:t>Methodology </a:t>
            </a:r>
          </a:p>
          <a:p>
            <a:r>
              <a:rPr lang="en-GB" sz="2600" i="1" dirty="0" smtClean="0"/>
              <a:t>Results</a:t>
            </a:r>
          </a:p>
          <a:p>
            <a:r>
              <a:rPr lang="en-GB" sz="2600" i="1" dirty="0" smtClean="0"/>
              <a:t>Conclusion </a:t>
            </a:r>
          </a:p>
          <a:p>
            <a:endParaRPr lang="en-GB" dirty="0" smtClean="0"/>
          </a:p>
          <a:p>
            <a:pPr>
              <a:buNone/>
            </a:pPr>
            <a:endParaRPr lang="en-GB" dirty="0" smtClean="0"/>
          </a:p>
          <a:p>
            <a:endParaRPr lang="en-GB" dirty="0" smtClean="0"/>
          </a:p>
          <a:p>
            <a:pPr>
              <a:buNone/>
            </a:pPr>
            <a:endParaRPr lang="en-GB" dirty="0" smtClean="0"/>
          </a:p>
          <a:p>
            <a:endParaRPr lang="en-GB" dirty="0" smtClean="0"/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3553"/>
            <a:ext cx="7704667" cy="1943098"/>
          </a:xfrm>
        </p:spPr>
        <p:txBody>
          <a:bodyPr>
            <a:normAutofit/>
          </a:bodyPr>
          <a:lstStyle/>
          <a:p>
            <a:pPr lvl="0" algn="l">
              <a:spcBef>
                <a:spcPct val="20000"/>
              </a:spcBef>
              <a:spcAft>
                <a:spcPts val="600"/>
              </a:spcAft>
              <a:buClr>
                <a:srgbClr val="EB8F22">
                  <a:lumMod val="75000"/>
                </a:srgbClr>
              </a:buClr>
              <a:buSzPct val="145000"/>
            </a:pPr>
            <a:r>
              <a:rPr lang="en-GB" sz="2400" b="1" i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           Challenge </a:t>
            </a:r>
            <a:r>
              <a:rPr lang="en-GB" sz="2400" b="1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&amp; Opportunities in the world </a:t>
            </a:r>
            <a:r>
              <a:rPr lang="en-GB" sz="2400" b="1" i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concrete</a:t>
            </a:r>
            <a:r>
              <a:rPr lang="en-GB" sz="2400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  <a:t/>
            </a:r>
            <a:br>
              <a:rPr lang="en-GB" sz="2400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</a:br>
            <a:r>
              <a:rPr lang="en-GB" sz="2400" dirty="0" smtClean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  <a:t/>
            </a:r>
            <a:br>
              <a:rPr lang="en-GB" sz="2400" dirty="0" smtClean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</a:br>
            <a:r>
              <a:rPr lang="en-GB" sz="2400" b="1" dirty="0" smtClean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  <a:t>Challenge </a:t>
            </a:r>
            <a:endParaRPr lang="en-GB" sz="2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7704667" cy="5029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smtClean="0"/>
              <a:t>Demand and Facts: </a:t>
            </a:r>
          </a:p>
          <a:p>
            <a:pPr marL="0" indent="0">
              <a:buNone/>
            </a:pPr>
            <a:endParaRPr lang="en-GB" dirty="0" smtClean="0"/>
          </a:p>
          <a:p>
            <a:pPr lvl="1"/>
            <a:r>
              <a:rPr lang="en-GB" sz="2400" dirty="0" smtClean="0"/>
              <a:t>Ranking of mankind’s use : </a:t>
            </a:r>
          </a:p>
          <a:p>
            <a:pPr marL="457200" lvl="1" indent="0">
              <a:buNone/>
            </a:pPr>
            <a:r>
              <a:rPr lang="en-GB" sz="2400" dirty="0" smtClean="0"/>
              <a:t>1. Water </a:t>
            </a:r>
          </a:p>
          <a:p>
            <a:pPr marL="457200" lvl="1" indent="0">
              <a:buNone/>
            </a:pPr>
            <a:r>
              <a:rPr lang="en-GB" sz="2400" dirty="0" smtClean="0"/>
              <a:t>2. </a:t>
            </a:r>
            <a:r>
              <a:rPr lang="en-GB" sz="2400" b="1" dirty="0" smtClean="0"/>
              <a:t>OPC (+ Fly Ash, Slag, …)concrete </a:t>
            </a:r>
            <a:endParaRPr lang="en-GB" sz="2400" b="1" dirty="0"/>
          </a:p>
          <a:p>
            <a:pPr marL="457200" lvl="1" indent="0">
              <a:buNone/>
            </a:pPr>
            <a:endParaRPr lang="en-GB" sz="2400" b="1" dirty="0" smtClean="0"/>
          </a:p>
          <a:p>
            <a:pPr lvl="1"/>
            <a:r>
              <a:rPr lang="en-GB" sz="2400" dirty="0" smtClean="0"/>
              <a:t>In 2014, global cement </a:t>
            </a:r>
          </a:p>
          <a:p>
            <a:pPr marL="393192" lvl="1" indent="0">
              <a:buNone/>
            </a:pPr>
            <a:r>
              <a:rPr lang="en-GB" sz="2400" dirty="0" smtClean="0"/>
              <a:t>Production was 4.3 billion tonnes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1129061"/>
            <a:ext cx="3319703" cy="298573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 contrast="-29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57200"/>
            <a:ext cx="7704667" cy="1143001"/>
          </a:xfrm>
        </p:spPr>
        <p:txBody>
          <a:bodyPr>
            <a:normAutofit fontScale="90000"/>
          </a:bodyPr>
          <a:lstStyle/>
          <a:p>
            <a:pPr algn="l"/>
            <a:r>
              <a:rPr lang="en-GB" sz="2800" b="1" i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           </a:t>
            </a:r>
            <a:r>
              <a:rPr lang="en-GB" sz="2700" b="1" i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Challenge </a:t>
            </a:r>
            <a:r>
              <a:rPr lang="en-GB" sz="2700" b="1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&amp; Opportunities in the world concrete</a:t>
            </a:r>
            <a:r>
              <a:rPr lang="en-GB" sz="2700" dirty="0">
                <a:ln>
                  <a:noFill/>
                </a:ln>
                <a:solidFill>
                  <a:prstClr val="black"/>
                </a:solidFill>
              </a:rPr>
              <a:t/>
            </a:r>
            <a:br>
              <a:rPr lang="en-GB" sz="2700" dirty="0">
                <a:ln>
                  <a:noFill/>
                </a:ln>
                <a:solidFill>
                  <a:prstClr val="black"/>
                </a:solidFill>
              </a:rPr>
            </a:br>
            <a:r>
              <a:rPr lang="en-GB" sz="2800" dirty="0" smtClean="0">
                <a:ln>
                  <a:noFill/>
                </a:ln>
                <a:solidFill>
                  <a:prstClr val="black"/>
                </a:solidFill>
              </a:rPr>
              <a:t/>
            </a:r>
            <a:br>
              <a:rPr lang="en-GB" sz="2800" dirty="0" smtClean="0">
                <a:ln>
                  <a:noFill/>
                </a:ln>
                <a:solidFill>
                  <a:prstClr val="black"/>
                </a:solidFill>
              </a:rPr>
            </a:br>
            <a:r>
              <a:rPr lang="en-GB" sz="2800" dirty="0" smtClean="0">
                <a:ln>
                  <a:noFill/>
                </a:ln>
                <a:solidFill>
                  <a:prstClr val="black"/>
                </a:solidFill>
              </a:rPr>
              <a:t>  </a:t>
            </a:r>
            <a:r>
              <a:rPr lang="en-GB" sz="2700" b="1" dirty="0" smtClean="0">
                <a:ln>
                  <a:noFill/>
                </a:ln>
                <a:solidFill>
                  <a:prstClr val="black"/>
                </a:solidFill>
              </a:rPr>
              <a:t>Challenge </a:t>
            </a:r>
            <a:endParaRPr lang="en-GB" sz="27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752600"/>
            <a:ext cx="7704667" cy="4856816"/>
          </a:xfrm>
        </p:spPr>
        <p:txBody>
          <a:bodyPr>
            <a:normAutofit/>
          </a:bodyPr>
          <a:lstStyle/>
          <a:p>
            <a:pPr marL="342900" lvl="1" indent="-342900">
              <a:buFont typeface="Arial" pitchFamily="34" charset="0"/>
              <a:buChar char="•"/>
            </a:pPr>
            <a:r>
              <a:rPr lang="en-US" sz="2400" dirty="0" smtClean="0"/>
              <a:t>OPC consumes considerable amount of virgin materials resources and energy about 5% of worldwide industrial energy consumption.</a:t>
            </a:r>
          </a:p>
          <a:p>
            <a:pPr marL="342900" lvl="1" indent="-342900">
              <a:buNone/>
            </a:pPr>
            <a:endParaRPr lang="en-GB" sz="2400" dirty="0" smtClean="0"/>
          </a:p>
          <a:p>
            <a:r>
              <a:rPr lang="en-GB" dirty="0" smtClean="0"/>
              <a:t>OPC contributes 5-8% of global CO2 emissions </a:t>
            </a:r>
          </a:p>
          <a:p>
            <a:endParaRPr lang="en-GB" dirty="0" smtClean="0"/>
          </a:p>
          <a:p>
            <a:r>
              <a:rPr lang="en-GB" dirty="0" smtClean="0"/>
              <a:t>1 tonne of OPC </a:t>
            </a:r>
            <a:r>
              <a:rPr lang="en-GB" dirty="0"/>
              <a:t>0</a:t>
            </a:r>
            <a:r>
              <a:rPr lang="en-GB" dirty="0" smtClean="0"/>
              <a:t>.8 – 1 tonne of CO2 </a:t>
            </a:r>
          </a:p>
          <a:p>
            <a:pPr marL="0" indent="0">
              <a:buNone/>
            </a:pPr>
            <a:endParaRPr lang="en-GB" dirty="0" smtClean="0"/>
          </a:p>
          <a:p>
            <a:r>
              <a:rPr lang="en-GB" dirty="0" smtClean="0"/>
              <a:t>This is creating a challenging situation in the world of concrete </a:t>
            </a:r>
            <a:endParaRPr lang="en-GB" sz="1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533400"/>
            <a:ext cx="7704667" cy="1600200"/>
          </a:xfrm>
        </p:spPr>
        <p:txBody>
          <a:bodyPr>
            <a:normAutofit fontScale="90000"/>
          </a:bodyPr>
          <a:lstStyle/>
          <a:p>
            <a:pPr algn="l"/>
            <a:r>
              <a:rPr lang="en-GB" sz="2400" b="1" i="1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/>
            </a:r>
            <a:br>
              <a:rPr lang="en-GB" sz="2400" b="1" i="1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</a:br>
            <a:r>
              <a:rPr lang="en-GB" sz="2400" b="1" i="1" dirty="0">
                <a:solidFill>
                  <a:prstClr val="black">
                    <a:lumMod val="85000"/>
                    <a:lumOff val="15000"/>
                  </a:prstClr>
                </a:solidFill>
              </a:rPr>
              <a:t/>
            </a:r>
            <a:br>
              <a:rPr lang="en-GB" sz="2400" b="1" i="1" dirty="0">
                <a:solidFill>
                  <a:prstClr val="black">
                    <a:lumMod val="85000"/>
                    <a:lumOff val="15000"/>
                  </a:prstClr>
                </a:solidFill>
              </a:rPr>
            </a:br>
            <a:r>
              <a:rPr lang="en-GB" sz="2400" b="1" i="1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/>
            </a:r>
            <a:br>
              <a:rPr lang="en-GB" sz="2400" b="1" i="1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</a:br>
            <a:r>
              <a:rPr lang="en-GB" sz="2700" b="1" i="1" dirty="0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GB" sz="2700" b="1" i="1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              </a:t>
            </a:r>
            <a:r>
              <a:rPr lang="en-GB" sz="2700" b="1" i="1" dirty="0">
                <a:solidFill>
                  <a:prstClr val="black">
                    <a:lumMod val="85000"/>
                    <a:lumOff val="15000"/>
                  </a:prstClr>
                </a:solidFill>
              </a:rPr>
              <a:t>Challenge &amp; Opportunities in the world concrete</a:t>
            </a:r>
            <a:r>
              <a:rPr lang="en-GB" sz="2400" dirty="0">
                <a:ln>
                  <a:noFill/>
                </a:ln>
                <a:solidFill>
                  <a:prstClr val="black"/>
                </a:solidFill>
              </a:rPr>
              <a:t/>
            </a:r>
            <a:br>
              <a:rPr lang="en-GB" sz="2400" dirty="0">
                <a:ln>
                  <a:noFill/>
                </a:ln>
                <a:solidFill>
                  <a:prstClr val="black"/>
                </a:solidFill>
              </a:rPr>
            </a:br>
            <a:r>
              <a:rPr lang="en-GB" sz="2400" dirty="0" smtClean="0">
                <a:ln>
                  <a:noFill/>
                </a:ln>
                <a:solidFill>
                  <a:prstClr val="black"/>
                </a:solidFill>
              </a:rPr>
              <a:t/>
            </a:r>
            <a:br>
              <a:rPr lang="en-GB" sz="2400" dirty="0" smtClean="0">
                <a:ln>
                  <a:noFill/>
                </a:ln>
                <a:solidFill>
                  <a:prstClr val="black"/>
                </a:solidFill>
              </a:rPr>
            </a:br>
            <a:r>
              <a:rPr lang="en-GB" sz="2400" b="1" dirty="0" smtClean="0">
                <a:ln>
                  <a:noFill/>
                </a:ln>
                <a:solidFill>
                  <a:prstClr val="black"/>
                </a:solidFill>
              </a:rPr>
              <a:t>Opportunities </a:t>
            </a:r>
            <a:r>
              <a:rPr lang="en-GB" sz="2400" b="1" dirty="0">
                <a:ln>
                  <a:noFill/>
                </a:ln>
                <a:solidFill>
                  <a:prstClr val="black"/>
                </a:solidFill>
              </a:rPr>
              <a:t/>
            </a:r>
            <a:br>
              <a:rPr lang="en-GB" sz="2400" b="1" dirty="0">
                <a:ln>
                  <a:noFill/>
                </a:ln>
                <a:solidFill>
                  <a:prstClr val="black"/>
                </a:solidFill>
              </a:rPr>
            </a:br>
            <a:r>
              <a:rPr lang="en-GB" sz="2400" b="1" dirty="0" smtClean="0">
                <a:ln>
                  <a:noFill/>
                </a:ln>
                <a:solidFill>
                  <a:prstClr val="black"/>
                </a:solidFill>
              </a:rPr>
              <a:t/>
            </a:r>
            <a:br>
              <a:rPr lang="en-GB" sz="2400" b="1" dirty="0" smtClean="0">
                <a:ln>
                  <a:noFill/>
                </a:ln>
                <a:solidFill>
                  <a:prstClr val="black"/>
                </a:solidFill>
              </a:rPr>
            </a:br>
            <a:r>
              <a:rPr lang="en-GB" sz="2200" dirty="0" smtClean="0">
                <a:ln>
                  <a:noFill/>
                </a:ln>
                <a:solidFill>
                  <a:prstClr val="black"/>
                </a:solidFill>
              </a:rPr>
              <a:t>The term </a:t>
            </a:r>
            <a:r>
              <a:rPr lang="en-GB" sz="2200" u="sng" dirty="0" smtClean="0">
                <a:ln>
                  <a:noFill/>
                </a:ln>
                <a:solidFill>
                  <a:schemeClr val="accent1"/>
                </a:solidFill>
              </a:rPr>
              <a:t>geopolymer</a:t>
            </a:r>
            <a:r>
              <a:rPr lang="en-GB" sz="2200" dirty="0" smtClean="0">
                <a:ln>
                  <a:noFill/>
                </a:ln>
                <a:solidFill>
                  <a:prstClr val="black"/>
                </a:solidFill>
              </a:rPr>
              <a:t> was firstly investigated by the French researcher Davidovits in 1978.</a:t>
            </a:r>
            <a:r>
              <a:rPr lang="en-GB" sz="2400" b="1" dirty="0" smtClean="0">
                <a:ln>
                  <a:noFill/>
                </a:ln>
                <a:solidFill>
                  <a:prstClr val="black"/>
                </a:solidFill>
              </a:rPr>
              <a:t/>
            </a:r>
            <a:br>
              <a:rPr lang="en-GB" sz="2400" b="1" dirty="0" smtClean="0">
                <a:ln>
                  <a:noFill/>
                </a:ln>
                <a:solidFill>
                  <a:prstClr val="black"/>
                </a:solidFill>
              </a:rPr>
            </a:br>
            <a:endParaRPr lang="en-GB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2133" y="3124200"/>
            <a:ext cx="7704667" cy="3276599"/>
          </a:xfrm>
        </p:spPr>
        <p:txBody>
          <a:bodyPr>
            <a:normAutofit/>
          </a:bodyPr>
          <a:lstStyle/>
          <a:p>
            <a:r>
              <a:rPr lang="en-US" sz="2000" dirty="0" err="1" smtClean="0"/>
              <a:t>Geopolymers</a:t>
            </a:r>
            <a:r>
              <a:rPr lang="en-US" sz="2000" dirty="0" smtClean="0"/>
              <a:t> are inorganic materials rich in silicon (Si) and </a:t>
            </a:r>
            <a:r>
              <a:rPr lang="en-US" sz="2000" dirty="0" err="1" smtClean="0"/>
              <a:t>Aluminium</a:t>
            </a:r>
            <a:r>
              <a:rPr lang="en-US" sz="2000" dirty="0" smtClean="0"/>
              <a:t> (Al) that react with alkaline activators to become cementitious material.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endParaRPr lang="en-US" sz="2400" dirty="0" smtClean="0"/>
          </a:p>
          <a:p>
            <a:endParaRPr lang="en-GB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755" y="4274343"/>
            <a:ext cx="2377162" cy="184308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3990974"/>
            <a:ext cx="2305050" cy="24098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35386"/>
            <a:ext cx="7704667" cy="990599"/>
          </a:xfrm>
        </p:spPr>
        <p:txBody>
          <a:bodyPr>
            <a:normAutofit/>
          </a:bodyPr>
          <a:lstStyle/>
          <a:p>
            <a:r>
              <a:rPr lang="en-US" sz="2400" b="1" i="1" dirty="0" smtClean="0"/>
              <a:t>Why Geopolymer Concrete&amp; Knowledge Gaps</a:t>
            </a:r>
            <a:endParaRPr lang="en-GB" sz="2400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0" y="2590800"/>
            <a:ext cx="4267200" cy="4419600"/>
          </a:xfrm>
        </p:spPr>
        <p:txBody>
          <a:bodyPr>
            <a:normAutofit fontScale="85000" lnSpcReduction="20000"/>
          </a:bodyPr>
          <a:lstStyle/>
          <a:p>
            <a:r>
              <a:rPr lang="en-US" sz="2600" dirty="0" smtClean="0"/>
              <a:t>Wide range of application.</a:t>
            </a:r>
          </a:p>
          <a:p>
            <a:r>
              <a:rPr lang="en-US" sz="2600" dirty="0" smtClean="0"/>
              <a:t>80% less CO2 generation than OPC.</a:t>
            </a:r>
          </a:p>
          <a:p>
            <a:r>
              <a:rPr lang="en-US" sz="2600" dirty="0" smtClean="0"/>
              <a:t>Utilization of by-product material</a:t>
            </a:r>
          </a:p>
          <a:p>
            <a:r>
              <a:rPr lang="en-US" sz="2600" dirty="0" smtClean="0"/>
              <a:t>Low energy consumption</a:t>
            </a:r>
          </a:p>
          <a:p>
            <a:r>
              <a:rPr lang="en-US" sz="2600" dirty="0" smtClean="0"/>
              <a:t>Better durability &amp; longevity</a:t>
            </a:r>
          </a:p>
          <a:p>
            <a:r>
              <a:rPr lang="en-US" sz="2600" dirty="0"/>
              <a:t>Conserve hundred of thousands of acres currently used for disposal of coal consumption products</a:t>
            </a:r>
            <a:r>
              <a:rPr lang="en-US" sz="2600" dirty="0" smtClean="0"/>
              <a:t>.</a:t>
            </a:r>
            <a:endParaRPr lang="en-US" sz="2600" dirty="0"/>
          </a:p>
          <a:p>
            <a:pPr marL="0" indent="0" algn="ctr">
              <a:buNone/>
            </a:pPr>
            <a:r>
              <a:rPr lang="en-US" sz="3800" b="1" dirty="0" smtClean="0">
                <a:solidFill>
                  <a:srgbClr val="00B050"/>
                </a:solidFill>
              </a:rPr>
              <a:t>Qualifies as Green </a:t>
            </a:r>
            <a:endParaRPr lang="en-US" sz="2900" b="1" dirty="0" smtClean="0">
              <a:solidFill>
                <a:srgbClr val="00B050"/>
              </a:solidFill>
            </a:endParaRP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2057400"/>
            <a:ext cx="3657600" cy="3121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19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371600"/>
          </a:xfrm>
        </p:spPr>
        <p:txBody>
          <a:bodyPr>
            <a:normAutofit fontScale="90000"/>
          </a:bodyPr>
          <a:lstStyle/>
          <a:p>
            <a:r>
              <a:rPr lang="en-GB" i="1" dirty="0" smtClean="0"/>
              <a:t/>
            </a:r>
            <a:br>
              <a:rPr lang="en-GB" i="1" dirty="0" smtClean="0"/>
            </a:br>
            <a:r>
              <a:rPr lang="en-GB" sz="2700" b="1" i="1" dirty="0" smtClean="0"/>
              <a:t>Why Geopolymer Concrete &amp; knowledge Gaps</a:t>
            </a:r>
            <a:r>
              <a:rPr lang="en-GB" i="1" dirty="0" smtClean="0"/>
              <a:t/>
            </a:r>
            <a:br>
              <a:rPr lang="en-GB" i="1" dirty="0" smtClean="0"/>
            </a:br>
            <a:endParaRPr lang="en-GB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47800"/>
            <a:ext cx="8229600" cy="1257300"/>
          </a:xfrm>
        </p:spPr>
        <p:txBody>
          <a:bodyPr>
            <a:normAutofit/>
          </a:bodyPr>
          <a:lstStyle/>
          <a:p>
            <a:endParaRPr lang="en-GB" sz="2000" dirty="0" smtClean="0"/>
          </a:p>
          <a:p>
            <a:r>
              <a:rPr lang="en-GB" sz="2000" dirty="0" smtClean="0"/>
              <a:t>Some engineering properties of geopolymer concrete GC compared to OPC:</a:t>
            </a:r>
          </a:p>
          <a:p>
            <a:pPr>
              <a:buNone/>
            </a:pPr>
            <a:endParaRPr lang="en-GB" sz="2000" dirty="0" smtClean="0"/>
          </a:p>
          <a:p>
            <a:pPr>
              <a:buNone/>
            </a:pPr>
            <a:endParaRPr lang="en-GB" sz="2000" dirty="0" smtClean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0618999"/>
              </p:ext>
            </p:extLst>
          </p:nvPr>
        </p:nvGraphicFramePr>
        <p:xfrm>
          <a:off x="1447800" y="2362200"/>
          <a:ext cx="7010400" cy="38316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6531"/>
                <a:gridCol w="4293869"/>
              </a:tblGrid>
              <a:tr h="450762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/>
                        <a:t>Properties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/>
                        <a:t>Comments </a:t>
                      </a:r>
                    </a:p>
                  </a:txBody>
                  <a:tcPr/>
                </a:tc>
              </a:tr>
              <a:tr h="450762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/>
                        <a:t>Workability 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High value of Slump Test</a:t>
                      </a:r>
                      <a:endParaRPr lang="en-GB" sz="2000" dirty="0"/>
                    </a:p>
                  </a:txBody>
                  <a:tcPr/>
                </a:tc>
              </a:tr>
              <a:tr h="450762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/>
                        <a:t>Density 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 2000-2300 Kg/m3</a:t>
                      </a:r>
                      <a:endParaRPr lang="en-GB" sz="2000" dirty="0"/>
                    </a:p>
                  </a:txBody>
                  <a:tcPr/>
                </a:tc>
              </a:tr>
              <a:tr h="450762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/>
                        <a:t>Compressive Strength 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90MPa has been reported with heat curing</a:t>
                      </a:r>
                      <a:endParaRPr lang="en-GB" sz="2000" dirty="0"/>
                    </a:p>
                  </a:txBody>
                  <a:tcPr/>
                </a:tc>
              </a:tr>
              <a:tr h="1778350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/>
                        <a:t>Durability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-Sulphate resistance: excellent</a:t>
                      </a:r>
                    </a:p>
                    <a:p>
                      <a:r>
                        <a:rPr lang="en-GB" sz="2000" dirty="0" smtClean="0"/>
                        <a:t>-Sulphuric acid resistance: high resistance compared to OPC</a:t>
                      </a:r>
                    </a:p>
                    <a:p>
                      <a:r>
                        <a:rPr lang="en-GB" sz="2000" dirty="0" smtClean="0"/>
                        <a:t>- Temperature resistance: stable at 800°C</a:t>
                      </a:r>
                      <a:endParaRPr lang="en-GB" sz="20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219199"/>
          </a:xfrm>
        </p:spPr>
        <p:txBody>
          <a:bodyPr>
            <a:noAutofit/>
          </a:bodyPr>
          <a:lstStyle/>
          <a:p>
            <a:r>
              <a:rPr lang="en-GB" sz="2400" b="1" i="1" dirty="0">
                <a:effectLst/>
              </a:rPr>
              <a:t/>
            </a:r>
            <a:br>
              <a:rPr lang="en-GB" sz="2400" b="1" i="1" dirty="0">
                <a:effectLst/>
              </a:rPr>
            </a:br>
            <a:r>
              <a:rPr lang="en-GB" sz="2400" b="1" i="1" dirty="0">
                <a:effectLst/>
              </a:rPr>
              <a:t>Why Geopolymer Concrete &amp; </a:t>
            </a:r>
            <a:r>
              <a:rPr lang="en-GB" sz="2400" b="1" i="1" dirty="0" smtClean="0">
                <a:effectLst/>
              </a:rPr>
              <a:t>Knowledge Gaps</a:t>
            </a:r>
            <a:r>
              <a:rPr lang="en-GB" sz="2400" b="1" i="1" dirty="0">
                <a:effectLst/>
              </a:rPr>
              <a:t/>
            </a:r>
            <a:br>
              <a:rPr lang="en-GB" sz="2400" b="1" i="1" dirty="0">
                <a:effectLst/>
              </a:rPr>
            </a:br>
            <a:endParaRPr lang="en-GB" sz="2400" b="1" i="1" dirty="0">
              <a:effectLst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8853740"/>
              </p:ext>
            </p:extLst>
          </p:nvPr>
        </p:nvGraphicFramePr>
        <p:xfrm>
          <a:off x="1003443" y="1981200"/>
          <a:ext cx="7704139" cy="381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0715"/>
                <a:gridCol w="4993424"/>
              </a:tblGrid>
              <a:tr h="426983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/>
                        <a:t>Properties</a:t>
                      </a:r>
                      <a:endParaRPr lang="en-GB" sz="2000" dirty="0"/>
                    </a:p>
                  </a:txBody>
                  <a:tcPr marL="85602" marR="8560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/>
                        <a:t>Comments </a:t>
                      </a:r>
                      <a:endParaRPr lang="en-GB" sz="2000" dirty="0"/>
                    </a:p>
                  </a:txBody>
                  <a:tcPr marL="85602" marR="85602"/>
                </a:tc>
              </a:tr>
              <a:tr h="3383017">
                <a:tc>
                  <a:txBody>
                    <a:bodyPr/>
                    <a:lstStyle/>
                    <a:p>
                      <a:endParaRPr lang="en-GB" sz="2000" dirty="0" smtClean="0"/>
                    </a:p>
                    <a:p>
                      <a:pPr algn="ctr"/>
                      <a:r>
                        <a:rPr lang="en-GB" sz="2000" dirty="0" smtClean="0"/>
                        <a:t>Curing </a:t>
                      </a:r>
                      <a:endParaRPr lang="en-GB" sz="2000" dirty="0"/>
                    </a:p>
                  </a:txBody>
                  <a:tcPr marL="85602" marR="85602"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solidFill>
                            <a:srgbClr val="FF0000"/>
                          </a:solidFill>
                        </a:rPr>
                        <a:t>Need high temperature</a:t>
                      </a:r>
                      <a:r>
                        <a:rPr lang="en-GB" sz="2000" baseline="0" dirty="0" smtClean="0">
                          <a:solidFill>
                            <a:srgbClr val="FF0000"/>
                          </a:solidFill>
                        </a:rPr>
                        <a:t> Curing </a:t>
                      </a:r>
                      <a:r>
                        <a:rPr kumimoji="0" lang="en-US" sz="20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between 40 and 80 °C for at least 6hrs</a:t>
                      </a:r>
                      <a:r>
                        <a:rPr lang="en-GB" sz="2000" baseline="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GB" sz="2000" dirty="0" smtClean="0"/>
                        <a:t>for hardening the GC.</a:t>
                      </a:r>
                    </a:p>
                    <a:p>
                      <a:endParaRPr lang="en-GB" sz="2000" dirty="0" smtClean="0"/>
                    </a:p>
                    <a:p>
                      <a:endParaRPr lang="en-GB" sz="2000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</a:t>
                      </a:r>
                      <a:r>
                        <a:rPr kumimoji="0" lang="en-US" sz="20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long heat curing period arguably limits the structural application of the geopolymer. Therefore, the realization of the room temperature curing of </a:t>
                      </a:r>
                      <a:r>
                        <a:rPr kumimoji="0" lang="en-US" sz="2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geopolymers</a:t>
                      </a:r>
                      <a:r>
                        <a:rPr kumimoji="0"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is critical for various commercial uses</a:t>
                      </a:r>
                      <a:endParaRPr lang="en-GB" sz="2000" dirty="0"/>
                    </a:p>
                  </a:txBody>
                  <a:tcPr marL="85602" marR="85602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5904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r>
              <a:rPr lang="en-GB" sz="2400" b="1" i="1" dirty="0" smtClean="0"/>
              <a:t>Geopolymer concrete Applications</a:t>
            </a:r>
            <a:endParaRPr lang="en-GB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988273"/>
          </a:xfrm>
        </p:spPr>
        <p:txBody>
          <a:bodyPr>
            <a:normAutofit/>
          </a:bodyPr>
          <a:lstStyle/>
          <a:p>
            <a:r>
              <a:rPr lang="en-GB" sz="2000" i="1" dirty="0" smtClean="0"/>
              <a:t>Some current GC products:</a:t>
            </a:r>
          </a:p>
          <a:p>
            <a:endParaRPr lang="en-GB" sz="2000" i="1" dirty="0"/>
          </a:p>
          <a:p>
            <a:endParaRPr lang="en-GB" sz="2000" i="1" dirty="0" smtClean="0"/>
          </a:p>
          <a:p>
            <a:pPr>
              <a:buNone/>
            </a:pPr>
            <a:endParaRPr lang="en-GB" sz="1800" dirty="0" smtClean="0"/>
          </a:p>
          <a:p>
            <a:pPr>
              <a:buNone/>
            </a:pPr>
            <a:endParaRPr lang="en-GB" sz="1800" dirty="0"/>
          </a:p>
          <a:p>
            <a:pPr>
              <a:buNone/>
            </a:pPr>
            <a:endParaRPr lang="en-GB" sz="1800" dirty="0" smtClean="0"/>
          </a:p>
          <a:p>
            <a:pPr>
              <a:buNone/>
            </a:pPr>
            <a:endParaRPr lang="en-GB" sz="1800" dirty="0"/>
          </a:p>
          <a:p>
            <a:pPr marL="0" indent="0" algn="just">
              <a:buNone/>
            </a:pPr>
            <a:r>
              <a:rPr lang="en-GB" sz="1600" dirty="0" smtClean="0"/>
              <a:t>  UQ’s Global Change Institute (GCI) building  </a:t>
            </a:r>
          </a:p>
          <a:p>
            <a:pPr marL="0" indent="0" algn="just">
              <a:buNone/>
            </a:pPr>
            <a:r>
              <a:rPr lang="en-GB" sz="1600" dirty="0" smtClean="0"/>
              <a:t>  First to use cement-free concrete for structural </a:t>
            </a:r>
          </a:p>
          <a:p>
            <a:pPr algn="just">
              <a:buNone/>
            </a:pPr>
            <a:r>
              <a:rPr lang="en-GB" sz="1600" dirty="0" smtClean="0"/>
              <a:t>   Purposes</a:t>
            </a:r>
          </a:p>
        </p:txBody>
      </p:sp>
      <p:pic>
        <p:nvPicPr>
          <p:cNvPr id="4" name="Picture 3" descr="726_15-11-2013_502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86746" y="3650569"/>
            <a:ext cx="3500054" cy="3032678"/>
          </a:xfrm>
          <a:prstGeom prst="rect">
            <a:avLst/>
          </a:prstGeom>
        </p:spPr>
      </p:pic>
      <p:pic>
        <p:nvPicPr>
          <p:cNvPr id="5" name="Picture 4" descr="Precast-Geopolymer-Concret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5800" y="2416450"/>
            <a:ext cx="3733800" cy="235523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7365" y="927649"/>
            <a:ext cx="2857500" cy="214312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410200" y="3200400"/>
            <a:ext cx="3581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/>
              <a:t>2500 tonnes of precast geopolymer</a:t>
            </a:r>
            <a:endParaRPr lang="en-GB" sz="1600" dirty="0"/>
          </a:p>
        </p:txBody>
      </p:sp>
      <p:cxnSp>
        <p:nvCxnSpPr>
          <p:cNvPr id="9" name="Elbow Connector 8"/>
          <p:cNvCxnSpPr/>
          <p:nvPr/>
        </p:nvCxnSpPr>
        <p:spPr>
          <a:xfrm>
            <a:off x="4037190" y="4402806"/>
            <a:ext cx="2057400" cy="685800"/>
          </a:xfrm>
          <a:prstGeom prst="bentConnector3">
            <a:avLst/>
          </a:prstGeom>
          <a:ln w="76200">
            <a:solidFill>
              <a:schemeClr val="accent1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0"/>
            <a:ext cx="7704667" cy="914399"/>
          </a:xfrm>
        </p:spPr>
        <p:txBody>
          <a:bodyPr>
            <a:normAutofit/>
          </a:bodyPr>
          <a:lstStyle/>
          <a:p>
            <a:r>
              <a:rPr lang="en-GB" sz="2400" b="1" i="1" dirty="0" smtClean="0"/>
              <a:t>Aims and Objective </a:t>
            </a:r>
            <a:endParaRPr lang="en-GB" sz="2400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752600"/>
            <a:ext cx="7704667" cy="51054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sz="2000" b="1" dirty="0" smtClean="0"/>
              <a:t>Aims;</a:t>
            </a:r>
          </a:p>
          <a:p>
            <a:pPr lvl="0" algn="just">
              <a:buNone/>
            </a:pPr>
            <a:r>
              <a:rPr lang="en-GB" dirty="0"/>
              <a:t>The present study aims to develop the performance of </a:t>
            </a:r>
            <a:r>
              <a:rPr lang="en-GB" dirty="0" smtClean="0"/>
              <a:t>geopolymer cured </a:t>
            </a:r>
            <a:r>
              <a:rPr lang="en-GB" dirty="0"/>
              <a:t>under ambient temperature by using ternary geopolymer mixture (fly ash, slag and silica fume) with potassium silicate as alkaline </a:t>
            </a:r>
            <a:r>
              <a:rPr lang="en-GB" dirty="0" smtClean="0"/>
              <a:t>activator.</a:t>
            </a:r>
          </a:p>
          <a:p>
            <a:pPr lvl="0" algn="just">
              <a:buNone/>
            </a:pPr>
            <a:endParaRPr lang="en-GB" dirty="0" smtClean="0"/>
          </a:p>
          <a:p>
            <a:pPr lvl="0" algn="just">
              <a:buNone/>
            </a:pPr>
            <a:r>
              <a:rPr lang="en-GB" sz="2000" b="1" dirty="0" smtClean="0"/>
              <a:t>Objectives;</a:t>
            </a:r>
          </a:p>
          <a:p>
            <a:pPr lvl="0">
              <a:buNone/>
            </a:pPr>
            <a:r>
              <a:rPr lang="en-GB" dirty="0" smtClean="0"/>
              <a:t>1-  Study and Optimise the mix design (Sustainable material) of fly ash based geopolymer concrete cured in ambient temperature.</a:t>
            </a:r>
          </a:p>
          <a:p>
            <a:pPr lvl="0">
              <a:buNone/>
            </a:pPr>
            <a:r>
              <a:rPr lang="en-US" dirty="0" smtClean="0"/>
              <a:t>2- </a:t>
            </a:r>
            <a:r>
              <a:rPr lang="en-US" dirty="0"/>
              <a:t>T</a:t>
            </a:r>
            <a:r>
              <a:rPr lang="en-US" dirty="0" smtClean="0"/>
              <a:t>o </a:t>
            </a:r>
            <a:r>
              <a:rPr lang="en-US" dirty="0"/>
              <a:t>examine the influence of slag content and particle size distribution of </a:t>
            </a:r>
            <a:r>
              <a:rPr lang="en-US" dirty="0" smtClean="0"/>
              <a:t>Silica fume </a:t>
            </a:r>
            <a:r>
              <a:rPr lang="en-US" dirty="0"/>
              <a:t>on the </a:t>
            </a:r>
            <a:r>
              <a:rPr lang="en-US" dirty="0" smtClean="0"/>
              <a:t>fresh and hardened properties </a:t>
            </a:r>
            <a:r>
              <a:rPr lang="en-US" dirty="0"/>
              <a:t>of geopolymer </a:t>
            </a:r>
            <a:r>
              <a:rPr lang="en-US" dirty="0" smtClean="0"/>
              <a:t>mortar</a:t>
            </a:r>
            <a:endParaRPr lang="en-GB" dirty="0" smtClean="0"/>
          </a:p>
          <a:p>
            <a:pPr>
              <a:buNone/>
            </a:pPr>
            <a:endParaRPr lang="en-GB" sz="2000" dirty="0" smtClean="0"/>
          </a:p>
          <a:p>
            <a:pPr lvl="0">
              <a:buNone/>
            </a:pPr>
            <a:endParaRPr lang="en-GB" sz="2000" dirty="0" smtClean="0"/>
          </a:p>
          <a:p>
            <a:endParaRPr lang="en-GB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en-GB" dirty="0" smtClean="0"/>
          </a:p>
          <a:p>
            <a:pPr algn="ctr">
              <a:buNone/>
            </a:pPr>
            <a:r>
              <a:rPr lang="en-GB" sz="4400" b="1" i="1" dirty="0" smtClean="0"/>
              <a:t>Methodology </a:t>
            </a:r>
          </a:p>
          <a:p>
            <a:pPr>
              <a:buNone/>
            </a:pP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679"/>
          </a:xfrm>
        </p:spPr>
        <p:txBody>
          <a:bodyPr>
            <a:normAutofit/>
          </a:bodyPr>
          <a:lstStyle/>
          <a:p>
            <a:r>
              <a:rPr lang="en-GB" sz="2400" b="1" i="1" dirty="0" smtClean="0"/>
              <a:t>Methodology</a:t>
            </a:r>
            <a:endParaRPr lang="en-GB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600200"/>
            <a:ext cx="8229600" cy="5364163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en-GB" sz="2000" b="1" i="1" dirty="0" smtClean="0"/>
              <a:t>Materials</a:t>
            </a:r>
            <a:endParaRPr lang="en-GB" sz="2600" dirty="0" smtClean="0"/>
          </a:p>
          <a:p>
            <a:r>
              <a:rPr lang="en-GB" sz="2000" dirty="0" smtClean="0"/>
              <a:t> Fly ash (By product from coal consumption)</a:t>
            </a:r>
          </a:p>
          <a:p>
            <a:r>
              <a:rPr lang="en-GB" sz="2000" dirty="0" smtClean="0"/>
              <a:t> Ground </a:t>
            </a:r>
            <a:r>
              <a:rPr lang="en-GB" sz="2000" dirty="0"/>
              <a:t>Granulated </a:t>
            </a:r>
            <a:r>
              <a:rPr lang="en-GB" sz="2000" dirty="0" smtClean="0"/>
              <a:t>Blast </a:t>
            </a:r>
            <a:r>
              <a:rPr lang="en-GB" sz="2000" dirty="0"/>
              <a:t>Slag (</a:t>
            </a:r>
            <a:r>
              <a:rPr lang="en-GB" sz="2000" dirty="0" smtClean="0"/>
              <a:t>GGBS</a:t>
            </a:r>
            <a:r>
              <a:rPr lang="en-GB" sz="2000" dirty="0"/>
              <a:t>), or </a:t>
            </a:r>
            <a:r>
              <a:rPr lang="en-GB" sz="2000" dirty="0" smtClean="0"/>
              <a:t>slag (by product </a:t>
            </a:r>
            <a:r>
              <a:rPr lang="en-GB" sz="2000" dirty="0"/>
              <a:t>from smelting of the siliceous gangue found in iron </a:t>
            </a:r>
            <a:r>
              <a:rPr lang="en-GB" sz="2000" dirty="0" smtClean="0"/>
              <a:t>ore. </a:t>
            </a:r>
          </a:p>
          <a:p>
            <a:r>
              <a:rPr lang="en-GB" sz="2000" dirty="0" smtClean="0"/>
              <a:t> Silica Fume (Densified, Undensified and Slurry) (</a:t>
            </a:r>
            <a:r>
              <a:rPr lang="en-GB" sz="2000" dirty="0"/>
              <a:t>by product material of the smelting process in the silicon and ferrosilicon </a:t>
            </a:r>
            <a:r>
              <a:rPr lang="en-GB" sz="2000" dirty="0" smtClean="0"/>
              <a:t>industry)</a:t>
            </a:r>
          </a:p>
          <a:p>
            <a:pPr marL="0" indent="0">
              <a:buNone/>
            </a:pPr>
            <a:endParaRPr lang="en-GB" sz="2000" dirty="0"/>
          </a:p>
          <a:p>
            <a:endParaRPr lang="en-GB" sz="2000" dirty="0" smtClean="0"/>
          </a:p>
          <a:p>
            <a:endParaRPr lang="en-GB" sz="2000" dirty="0" smtClean="0"/>
          </a:p>
          <a:p>
            <a:pPr marL="0" indent="0">
              <a:buNone/>
            </a:pPr>
            <a:endParaRPr lang="en-GB" sz="2000" dirty="0" smtClean="0"/>
          </a:p>
          <a:p>
            <a:r>
              <a:rPr lang="en-GB" sz="2000" dirty="0" smtClean="0"/>
              <a:t>Alkaline activator potassium hydroxide (KOH) and potassium silicate (K2SiO3)</a:t>
            </a:r>
          </a:p>
          <a:p>
            <a:r>
              <a:rPr lang="en-GB" sz="2000" dirty="0" smtClean="0"/>
              <a:t>Fine silica sand </a:t>
            </a:r>
          </a:p>
          <a:p>
            <a:r>
              <a:rPr lang="en-GB" sz="2000" dirty="0" smtClean="0"/>
              <a:t>Admixture: Superplasticizer Sika </a:t>
            </a:r>
            <a:r>
              <a:rPr lang="en-GB" sz="2000" dirty="0" err="1" smtClean="0"/>
              <a:t>Viscoflow</a:t>
            </a:r>
            <a:r>
              <a:rPr lang="en-GB" sz="2000" dirty="0" smtClean="0"/>
              <a:t> 2000</a:t>
            </a:r>
          </a:p>
          <a:p>
            <a:pPr marL="0" indent="0">
              <a:buNone/>
            </a:pPr>
            <a:endParaRPr lang="en-GB" dirty="0" smtClean="0"/>
          </a:p>
          <a:p>
            <a:endParaRPr lang="en-GB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165408"/>
              </p:ext>
            </p:extLst>
          </p:nvPr>
        </p:nvGraphicFramePr>
        <p:xfrm>
          <a:off x="1524000" y="3672681"/>
          <a:ext cx="6096000" cy="121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  <a:gridCol w="2032000"/>
              </a:tblGrid>
              <a:tr h="284140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/>
                        <a:t>Silica fume form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effectLst/>
                        </a:rPr>
                        <a:t>Bulk density (kg/m</a:t>
                      </a:r>
                      <a:r>
                        <a:rPr lang="en-US" sz="1400" baseline="30000" dirty="0" smtClean="0">
                          <a:effectLst/>
                        </a:rPr>
                        <a:t>3</a:t>
                      </a:r>
                      <a:r>
                        <a:rPr lang="en-US" sz="1400" dirty="0" smtClean="0">
                          <a:effectLst/>
                        </a:rPr>
                        <a:t>)</a:t>
                      </a:r>
                      <a:endParaRPr lang="en-GB" sz="14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/>
                        <a:t>Particle Size (µm)</a:t>
                      </a:r>
                      <a:endParaRPr lang="en-GB" sz="1400" dirty="0"/>
                    </a:p>
                  </a:txBody>
                  <a:tcPr/>
                </a:tc>
              </a:tr>
              <a:tr h="271208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effectLst/>
                        </a:rPr>
                        <a:t>Densified silica (DSF)</a:t>
                      </a:r>
                      <a:endParaRPr lang="en-GB" sz="14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effectLst/>
                        </a:rPr>
                        <a:t>130-430</a:t>
                      </a:r>
                      <a:endParaRPr lang="en-GB" sz="14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/>
                        <a:t>204</a:t>
                      </a:r>
                      <a:endParaRPr lang="en-GB" sz="1400" dirty="0"/>
                    </a:p>
                  </a:txBody>
                  <a:tcPr/>
                </a:tc>
              </a:tr>
              <a:tr h="255726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effectLst/>
                        </a:rPr>
                        <a:t>Undensified silica (USF)</a:t>
                      </a:r>
                      <a:endParaRPr lang="en-GB" sz="14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effectLst/>
                        </a:rPr>
                        <a:t>1320-1440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/>
                        <a:t>37</a:t>
                      </a:r>
                      <a:endParaRPr lang="en-GB" sz="1400" dirty="0"/>
                    </a:p>
                  </a:txBody>
                  <a:tcPr/>
                </a:tc>
              </a:tr>
              <a:tr h="255726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effectLst/>
                        </a:rPr>
                        <a:t>Slurry silica (SSF)</a:t>
                      </a:r>
                      <a:endParaRPr lang="en-GB" sz="14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effectLst/>
                        </a:rPr>
                        <a:t>480-720</a:t>
                      </a:r>
                      <a:endParaRPr lang="en-GB" sz="14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/>
                        <a:t>0.3</a:t>
                      </a:r>
                      <a:endParaRPr lang="en-GB" sz="1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ight Arrow 50"/>
          <p:cNvSpPr/>
          <p:nvPr/>
        </p:nvSpPr>
        <p:spPr>
          <a:xfrm rot="16200000">
            <a:off x="7474602" y="4298133"/>
            <a:ext cx="771486" cy="22652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3" name="TextBox 22"/>
          <p:cNvSpPr txBox="1"/>
          <p:nvPr/>
        </p:nvSpPr>
        <p:spPr>
          <a:xfrm>
            <a:off x="4279205" y="6240585"/>
            <a:ext cx="24994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00" b="1" dirty="0" smtClean="0">
                <a:solidFill>
                  <a:schemeClr val="accent2"/>
                </a:solidFill>
              </a:rPr>
              <a:t>Prepare Potassium silicate MR 1.25 in</a:t>
            </a:r>
          </a:p>
          <a:p>
            <a:pPr algn="ctr"/>
            <a:r>
              <a:rPr lang="en-GB" sz="1000" b="1" dirty="0" smtClean="0">
                <a:solidFill>
                  <a:schemeClr val="accent2"/>
                </a:solidFill>
              </a:rPr>
              <a:t> advance 24hrs before mixing with binder  </a:t>
            </a:r>
            <a:endParaRPr lang="en-GB" sz="1000" b="1" dirty="0">
              <a:solidFill>
                <a:schemeClr val="accent2"/>
              </a:solidFill>
            </a:endParaRPr>
          </a:p>
        </p:txBody>
      </p:sp>
      <p:pic>
        <p:nvPicPr>
          <p:cNvPr id="29" name="Picture 28" descr="C:\Users\mkaam10\Copy\flas\SEM\SEM 10-10-14\R10 1 3.tif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1508" y="1929619"/>
            <a:ext cx="1993409" cy="12435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6118" y="1666487"/>
            <a:ext cx="1401521" cy="2221294"/>
          </a:xfrm>
          <a:prstGeom prst="rect">
            <a:avLst/>
          </a:prstGeom>
        </p:spPr>
      </p:pic>
      <p:pic>
        <p:nvPicPr>
          <p:cNvPr id="33" name="Picture 1" descr="C:\Users\Ibraheem\Dropbox\After MPhil\Puplished Plan\conference\Abstract\Germany Conference March 2016\picture\SF form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25" y="5180047"/>
            <a:ext cx="1841097" cy="15996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11" descr="C:\Users\mkaam10\Desktop\Silica Hume 940U_(2)_06.t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2016" y="5271478"/>
            <a:ext cx="1813950" cy="1360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Curved Down Arrow 13"/>
          <p:cNvSpPr/>
          <p:nvPr/>
        </p:nvSpPr>
        <p:spPr>
          <a:xfrm rot="19911818">
            <a:off x="1475039" y="5397180"/>
            <a:ext cx="806116" cy="366963"/>
          </a:xfrm>
          <a:prstGeom prst="curvedDownArrow">
            <a:avLst>
              <a:gd name="adj1" fmla="val 10847"/>
              <a:gd name="adj2" fmla="val 50000"/>
              <a:gd name="adj3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b="1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5" name="Cross 4"/>
          <p:cNvSpPr/>
          <p:nvPr/>
        </p:nvSpPr>
        <p:spPr>
          <a:xfrm>
            <a:off x="3968636" y="5464290"/>
            <a:ext cx="194702" cy="232739"/>
          </a:xfrm>
          <a:prstGeom prst="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6218" y="4494473"/>
            <a:ext cx="2191072" cy="1610279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61827" y="1690029"/>
            <a:ext cx="38592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b="1" dirty="0" smtClean="0">
                <a:solidFill>
                  <a:schemeClr val="accent2"/>
                </a:solidFill>
              </a:rPr>
              <a:t>First; Mixing the solid binder together </a:t>
            </a:r>
            <a:endParaRPr lang="en-GB" sz="1000" b="1" dirty="0">
              <a:solidFill>
                <a:schemeClr val="accent2"/>
              </a:solidFill>
            </a:endParaRPr>
          </a:p>
        </p:txBody>
      </p:sp>
      <p:pic>
        <p:nvPicPr>
          <p:cNvPr id="44" name="Picture 4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2003" y="2145900"/>
            <a:ext cx="1248796" cy="1210887"/>
          </a:xfrm>
          <a:prstGeom prst="rect">
            <a:avLst/>
          </a:prstGeom>
        </p:spPr>
      </p:pic>
      <p:sp>
        <p:nvSpPr>
          <p:cNvPr id="45" name="TextBox 44"/>
          <p:cNvSpPr txBox="1"/>
          <p:nvPr/>
        </p:nvSpPr>
        <p:spPr>
          <a:xfrm>
            <a:off x="6424986" y="3991072"/>
            <a:ext cx="27190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00" b="1" dirty="0" smtClean="0">
                <a:solidFill>
                  <a:schemeClr val="accent2"/>
                </a:solidFill>
              </a:rPr>
              <a:t>Mixing the solid binder with alkaline activator </a:t>
            </a:r>
          </a:p>
          <a:p>
            <a:pPr algn="ctr"/>
            <a:r>
              <a:rPr lang="en-GB" sz="1000" b="1" dirty="0" smtClean="0">
                <a:solidFill>
                  <a:schemeClr val="accent2"/>
                </a:solidFill>
              </a:rPr>
              <a:t>by Hobart Mixer</a:t>
            </a:r>
            <a:endParaRPr lang="en-GB" sz="1000" b="1" dirty="0">
              <a:solidFill>
                <a:schemeClr val="accent2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5726091" y="3403195"/>
            <a:ext cx="12747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00" b="1" dirty="0" smtClean="0">
                <a:solidFill>
                  <a:schemeClr val="accent2"/>
                </a:solidFill>
              </a:rPr>
              <a:t>Geopolymer mortar</a:t>
            </a:r>
            <a:endParaRPr lang="en-GB" sz="1000" b="1" dirty="0">
              <a:solidFill>
                <a:schemeClr val="accent2"/>
              </a:solidFill>
            </a:endParaRPr>
          </a:p>
        </p:txBody>
      </p:sp>
      <p:sp>
        <p:nvSpPr>
          <p:cNvPr id="43" name="Curved Up Arrow 42"/>
          <p:cNvSpPr/>
          <p:nvPr/>
        </p:nvSpPr>
        <p:spPr>
          <a:xfrm rot="11717784">
            <a:off x="5403949" y="2034921"/>
            <a:ext cx="1300654" cy="554683"/>
          </a:xfrm>
          <a:prstGeom prst="curvedUpArrow">
            <a:avLst>
              <a:gd name="adj1" fmla="val 12419"/>
              <a:gd name="adj2" fmla="val 76840"/>
              <a:gd name="adj3" fmla="val 1643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24" name="Right Arrow 23"/>
          <p:cNvSpPr/>
          <p:nvPr/>
        </p:nvSpPr>
        <p:spPr>
          <a:xfrm rot="10800000">
            <a:off x="6804348" y="2952690"/>
            <a:ext cx="771486" cy="22652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47" name="Cross 46"/>
          <p:cNvSpPr/>
          <p:nvPr/>
        </p:nvSpPr>
        <p:spPr>
          <a:xfrm>
            <a:off x="6642590" y="5464290"/>
            <a:ext cx="206417" cy="232739"/>
          </a:xfrm>
          <a:prstGeom prst="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3051" y="4494473"/>
            <a:ext cx="1674588" cy="1610279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7468251" y="6240585"/>
            <a:ext cx="78418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00" b="1" dirty="0" smtClean="0">
                <a:solidFill>
                  <a:schemeClr val="accent2"/>
                </a:solidFill>
              </a:rPr>
              <a:t>Silica Sand</a:t>
            </a:r>
            <a:endParaRPr lang="en-GB" sz="1000" b="1" dirty="0">
              <a:solidFill>
                <a:schemeClr val="accent2"/>
              </a:solidFill>
            </a:endParaRPr>
          </a:p>
        </p:txBody>
      </p:sp>
      <p:sp>
        <p:nvSpPr>
          <p:cNvPr id="52" name="Title 1"/>
          <p:cNvSpPr txBox="1">
            <a:spLocks/>
          </p:cNvSpPr>
          <p:nvPr/>
        </p:nvSpPr>
        <p:spPr>
          <a:xfrm>
            <a:off x="982133" y="457201"/>
            <a:ext cx="7704667" cy="810475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GB" sz="2400" b="1" i="1" dirty="0" smtClean="0"/>
              <a:t>Methodology </a:t>
            </a:r>
          </a:p>
          <a:p>
            <a:pPr algn="ctr"/>
            <a:r>
              <a:rPr lang="en-GB" sz="2400" b="1" i="1" dirty="0" smtClean="0"/>
              <a:t>Manufacture geopolymer mortar</a:t>
            </a:r>
            <a:endParaRPr lang="en-GB" sz="2400" b="1" i="1" dirty="0"/>
          </a:p>
        </p:txBody>
      </p:sp>
      <p:pic>
        <p:nvPicPr>
          <p:cNvPr id="27" name="Picture 26" descr="C:\Users\mkaam10\Dropbox\After MPhil\Puplished Plan\My plan Puplished\1st Puplished\fa&amp;slag - Copy.png"/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6888" y="2484473"/>
            <a:ext cx="1025659" cy="116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Picture 27"/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8377" y="3802546"/>
            <a:ext cx="1782682" cy="1362944"/>
          </a:xfrm>
          <a:prstGeom prst="rect">
            <a:avLst/>
          </a:prstGeom>
          <a:noFill/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074" y="3920801"/>
            <a:ext cx="1101661" cy="1218261"/>
          </a:xfrm>
          <a:prstGeom prst="rect">
            <a:avLst/>
          </a:prstGeom>
        </p:spPr>
      </p:pic>
      <p:pic>
        <p:nvPicPr>
          <p:cNvPr id="31" name="Picture 30" descr="C:\Users\Ibraheem\Dropbox\Results\SEM Analysiz\Mohammed 30.4.14\Fly Ash_12.tif" title="Fly Ash"/>
          <p:cNvPicPr/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" y="2346697"/>
            <a:ext cx="1801338" cy="1366175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Curved Up Arrow 35"/>
          <p:cNvSpPr/>
          <p:nvPr/>
        </p:nvSpPr>
        <p:spPr>
          <a:xfrm rot="12234335">
            <a:off x="1178822" y="2526901"/>
            <a:ext cx="1124127" cy="548204"/>
          </a:xfrm>
          <a:prstGeom prst="curvedUpArrow">
            <a:avLst>
              <a:gd name="adj1" fmla="val 5837"/>
              <a:gd name="adj2" fmla="val 50736"/>
              <a:gd name="adj3" fmla="val 2500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solidFill>
                <a:schemeClr val="tx1"/>
              </a:solidFill>
            </a:endParaRPr>
          </a:p>
        </p:txBody>
      </p:sp>
      <p:sp>
        <p:nvSpPr>
          <p:cNvPr id="39" name="Curved Down Arrow 38"/>
          <p:cNvSpPr/>
          <p:nvPr/>
        </p:nvSpPr>
        <p:spPr>
          <a:xfrm rot="19911818">
            <a:off x="1134985" y="4031990"/>
            <a:ext cx="806116" cy="404965"/>
          </a:xfrm>
          <a:prstGeom prst="curvedDownArrow">
            <a:avLst>
              <a:gd name="adj1" fmla="val 10847"/>
              <a:gd name="adj2" fmla="val 50000"/>
              <a:gd name="adj3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b="1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4190589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609599"/>
          </a:xfrm>
        </p:spPr>
        <p:txBody>
          <a:bodyPr>
            <a:normAutofit/>
          </a:bodyPr>
          <a:lstStyle/>
          <a:p>
            <a:r>
              <a:rPr lang="en-GB" sz="2400" b="1" i="1" dirty="0" smtClean="0"/>
              <a:t>Methodology</a:t>
            </a:r>
            <a:endParaRPr lang="en-GB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6389" y="1981200"/>
            <a:ext cx="8229600" cy="410095"/>
          </a:xfrm>
        </p:spPr>
        <p:txBody>
          <a:bodyPr>
            <a:noAutofit/>
          </a:bodyPr>
          <a:lstStyle/>
          <a:p>
            <a:r>
              <a:rPr lang="en-GB" sz="2000" b="1" i="1" dirty="0" smtClean="0"/>
              <a:t>Experimental work:</a:t>
            </a:r>
          </a:p>
          <a:p>
            <a:endParaRPr lang="en-GB" sz="2000" dirty="0" smtClean="0"/>
          </a:p>
          <a:p>
            <a:endParaRPr lang="en-GB" sz="2000" dirty="0"/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1650386774"/>
              </p:ext>
            </p:extLst>
          </p:nvPr>
        </p:nvGraphicFramePr>
        <p:xfrm>
          <a:off x="1905000" y="2230582"/>
          <a:ext cx="6366934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8078" y="243580"/>
            <a:ext cx="7704667" cy="715741"/>
          </a:xfrm>
        </p:spPr>
        <p:txBody>
          <a:bodyPr>
            <a:normAutofit/>
          </a:bodyPr>
          <a:lstStyle/>
          <a:p>
            <a:r>
              <a:rPr lang="en-GB" sz="2400" b="1" i="1" dirty="0" smtClean="0"/>
              <a:t>Methodology</a:t>
            </a:r>
            <a:endParaRPr lang="en-GB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95401"/>
            <a:ext cx="7696200" cy="3962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sz="2000" b="1" i="1" dirty="0" smtClean="0"/>
              <a:t>List of test in the Research</a:t>
            </a:r>
          </a:p>
          <a:p>
            <a:r>
              <a:rPr lang="en-GB" sz="2000" dirty="0" err="1" smtClean="0"/>
              <a:t>Flowtable</a:t>
            </a:r>
            <a:r>
              <a:rPr lang="en-GB" sz="2000" dirty="0" smtClean="0"/>
              <a:t> test</a:t>
            </a:r>
          </a:p>
          <a:p>
            <a:r>
              <a:rPr lang="en-GB" sz="2000" dirty="0" smtClean="0"/>
              <a:t>Setting time test</a:t>
            </a:r>
          </a:p>
          <a:p>
            <a:r>
              <a:rPr lang="en-GB" sz="2000" dirty="0" smtClean="0"/>
              <a:t>Compressive strength test</a:t>
            </a:r>
          </a:p>
          <a:p>
            <a:r>
              <a:rPr lang="en-GB" sz="2000" dirty="0" smtClean="0"/>
              <a:t>Scanning electronic microscopy (SEM)</a:t>
            </a:r>
            <a:endParaRPr lang="en-US" sz="2000" dirty="0"/>
          </a:p>
          <a:p>
            <a:endParaRPr lang="en-GB" sz="2000" dirty="0" smtClean="0"/>
          </a:p>
          <a:p>
            <a:endParaRPr lang="en-GB" sz="2400" dirty="0" smtClean="0"/>
          </a:p>
          <a:p>
            <a:pPr marL="0" indent="0">
              <a:buNone/>
            </a:pPr>
            <a:r>
              <a:rPr lang="en-GB" sz="2400" dirty="0" smtClean="0"/>
              <a:t> </a:t>
            </a:r>
            <a:endParaRPr lang="en-GB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1298" y="4323524"/>
            <a:ext cx="5891811" cy="190944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1118" y="1408842"/>
            <a:ext cx="3346567" cy="23859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862058" y="6232968"/>
            <a:ext cx="1676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Before removal </a:t>
            </a:r>
          </a:p>
          <a:p>
            <a:pPr algn="ctr"/>
            <a:r>
              <a:rPr lang="en-GB" sz="1400" dirty="0" smtClean="0"/>
              <a:t>Flow mould</a:t>
            </a:r>
            <a:endParaRPr lang="en-GB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3872212" y="6232968"/>
            <a:ext cx="1676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After removal of the flow mould</a:t>
            </a:r>
            <a:endParaRPr lang="en-GB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5882366" y="6267591"/>
            <a:ext cx="1676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After 25 drops</a:t>
            </a:r>
            <a:endParaRPr lang="en-GB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5181600" y="3794762"/>
            <a:ext cx="42084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Setting time </a:t>
            </a:r>
            <a:r>
              <a:rPr lang="en-US" sz="1400" dirty="0" smtClean="0"/>
              <a:t>apparatus     Flowability apparatus</a:t>
            </a:r>
            <a:endParaRPr lang="en-GB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914400"/>
            <a:ext cx="7867118" cy="4932363"/>
          </a:xfrm>
        </p:spPr>
      </p:pic>
    </p:spTree>
    <p:extLst>
      <p:ext uri="{BB962C8B-B14F-4D97-AF65-F5344CB8AC3E}">
        <p14:creationId xmlns:p14="http://schemas.microsoft.com/office/powerpoint/2010/main" val="32525601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1653" y="533400"/>
            <a:ext cx="7704667" cy="990599"/>
          </a:xfrm>
        </p:spPr>
        <p:txBody>
          <a:bodyPr>
            <a:normAutofit/>
          </a:bodyPr>
          <a:lstStyle/>
          <a:p>
            <a:r>
              <a:rPr lang="en-GB" sz="2400" b="1" i="1" dirty="0" smtClean="0"/>
              <a:t>Results </a:t>
            </a:r>
            <a:endParaRPr lang="en-GB" sz="2400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523999"/>
            <a:ext cx="7704667" cy="4648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B</a:t>
            </a:r>
            <a:r>
              <a:rPr lang="en-GB" dirty="0" smtClean="0"/>
              <a:t>ased on the initial experimental work done in the University of Brighton laboratory. </a:t>
            </a:r>
          </a:p>
          <a:p>
            <a:r>
              <a:rPr lang="en-GB" dirty="0"/>
              <a:t>M</a:t>
            </a:r>
            <a:r>
              <a:rPr lang="en-GB" dirty="0" smtClean="0"/>
              <a:t>ixing steps </a:t>
            </a:r>
            <a:r>
              <a:rPr lang="en-GB" sz="1600" dirty="0" smtClean="0"/>
              <a:t>(as described in the previous slide)</a:t>
            </a:r>
          </a:p>
          <a:p>
            <a:r>
              <a:rPr lang="en-GB" dirty="0" smtClean="0"/>
              <a:t>The optimum mix proportion in </a:t>
            </a:r>
            <a:r>
              <a:rPr lang="en-GB" dirty="0" smtClean="0"/>
              <a:t>term </a:t>
            </a:r>
            <a:r>
              <a:rPr lang="en-GB" dirty="0" smtClean="0"/>
              <a:t>of workability and strength;</a:t>
            </a:r>
          </a:p>
          <a:p>
            <a:pPr marL="0" indent="0">
              <a:buNone/>
            </a:pPr>
            <a:r>
              <a:rPr lang="en-GB" dirty="0" smtClean="0"/>
              <a:t>       Water to binder ratio=0.25</a:t>
            </a:r>
          </a:p>
          <a:p>
            <a:pPr marL="0" indent="0">
              <a:buNone/>
            </a:pPr>
            <a:r>
              <a:rPr lang="en-GB" dirty="0" smtClean="0"/>
              <a:t>       Potassium silicate to binder=0.12</a:t>
            </a:r>
          </a:p>
          <a:p>
            <a:pPr marL="0" indent="0">
              <a:buNone/>
            </a:pPr>
            <a:r>
              <a:rPr lang="en-GB" dirty="0"/>
              <a:t> </a:t>
            </a:r>
            <a:r>
              <a:rPr lang="en-GB" dirty="0" smtClean="0"/>
              <a:t>      Superplasticizer to binder=0.01</a:t>
            </a:r>
          </a:p>
        </p:txBody>
      </p:sp>
    </p:spTree>
    <p:extLst>
      <p:ext uri="{BB962C8B-B14F-4D97-AF65-F5344CB8AC3E}">
        <p14:creationId xmlns:p14="http://schemas.microsoft.com/office/powerpoint/2010/main" val="41511958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3431" y="304800"/>
            <a:ext cx="6934202" cy="2209800"/>
          </a:xfrm>
        </p:spPr>
        <p:txBody>
          <a:bodyPr>
            <a:normAutofit/>
          </a:bodyPr>
          <a:lstStyle/>
          <a:p>
            <a:pPr algn="l"/>
            <a:r>
              <a:rPr lang="en-GB" sz="2400" dirty="0" smtClean="0"/>
              <a:t>                                                 </a:t>
            </a:r>
            <a:r>
              <a:rPr lang="en-GB" sz="2400" b="1" i="1" dirty="0" smtClean="0"/>
              <a:t>Results</a:t>
            </a:r>
            <a:r>
              <a:rPr lang="en-GB" sz="2400" dirty="0" smtClean="0"/>
              <a:t> </a:t>
            </a:r>
            <a:br>
              <a:rPr lang="en-GB" sz="2400" dirty="0" smtClean="0"/>
            </a:br>
            <a:r>
              <a:rPr lang="en-GB" sz="2400" dirty="0"/>
              <a:t/>
            </a:r>
            <a:br>
              <a:rPr lang="en-GB" sz="2400" dirty="0"/>
            </a:br>
            <a:r>
              <a:rPr lang="en-GB" sz="2400" dirty="0"/>
              <a:t/>
            </a:r>
            <a:br>
              <a:rPr lang="en-GB" sz="2400" dirty="0"/>
            </a:br>
            <a:r>
              <a:rPr lang="en-GB" sz="2400" dirty="0" smtClean="0"/>
              <a:t>Effect of Slag content and silica fume forms on the workability of geopolymer plain </a:t>
            </a:r>
            <a:endParaRPr lang="en-GB" sz="24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26434308"/>
              </p:ext>
            </p:extLst>
          </p:nvPr>
        </p:nvGraphicFramePr>
        <p:xfrm>
          <a:off x="1756833" y="2667000"/>
          <a:ext cx="5867399" cy="32003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33613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1302676" y="457200"/>
            <a:ext cx="6804818" cy="2670570"/>
          </a:xfrm>
        </p:spPr>
        <p:txBody>
          <a:bodyPr/>
          <a:lstStyle/>
          <a:p>
            <a:pPr marL="0" indent="0" algn="ctr">
              <a:buNone/>
            </a:pPr>
            <a:r>
              <a:rPr lang="en-GB" b="1" i="1" dirty="0" smtClean="0"/>
              <a:t>Results </a:t>
            </a:r>
          </a:p>
          <a:p>
            <a:pPr marL="0" indent="0" algn="ctr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Effect of Slag content and Silica fume forms on the setting time of geopolymer mortar</a:t>
            </a:r>
          </a:p>
          <a:p>
            <a:pPr marL="109728" indent="0">
              <a:buNone/>
            </a:pPr>
            <a:endParaRPr lang="en-GB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27006372"/>
              </p:ext>
            </p:extLst>
          </p:nvPr>
        </p:nvGraphicFramePr>
        <p:xfrm>
          <a:off x="1828800" y="2667000"/>
          <a:ext cx="5752570" cy="3505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0166" y="525780"/>
            <a:ext cx="7704667" cy="19812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b="1" i="1" dirty="0" smtClean="0"/>
              <a:t>Results</a:t>
            </a:r>
          </a:p>
          <a:p>
            <a:pPr marL="0" indent="0" algn="ctr">
              <a:buNone/>
            </a:pPr>
            <a:endParaRPr lang="en-GB" b="1" i="1" dirty="0"/>
          </a:p>
          <a:p>
            <a:pPr marL="0" indent="0" algn="ctr">
              <a:buNone/>
            </a:pPr>
            <a:r>
              <a:rPr lang="en-GB" dirty="0" smtClean="0"/>
              <a:t>Effect </a:t>
            </a:r>
            <a:r>
              <a:rPr lang="en-GB" dirty="0"/>
              <a:t>of Slag content and Silica fume forms on the compressive strength of geopolymer mortar</a:t>
            </a:r>
          </a:p>
          <a:p>
            <a:pPr marL="0" indent="0" algn="ctr">
              <a:buNone/>
            </a:pPr>
            <a:endParaRPr lang="en-GB" b="1" i="1" dirty="0" smtClean="0"/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47525242"/>
              </p:ext>
            </p:extLst>
          </p:nvPr>
        </p:nvGraphicFramePr>
        <p:xfrm>
          <a:off x="1905000" y="2514600"/>
          <a:ext cx="5715000" cy="381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0095" y="152400"/>
            <a:ext cx="8229600" cy="685800"/>
          </a:xfrm>
        </p:spPr>
        <p:txBody>
          <a:bodyPr>
            <a:normAutofit/>
          </a:bodyPr>
          <a:lstStyle/>
          <a:p>
            <a:r>
              <a:rPr lang="en-GB" sz="2400" b="1" i="1" dirty="0" smtClean="0"/>
              <a:t>Scanning Electronic Microscopy (SEM)</a:t>
            </a:r>
            <a:endParaRPr lang="en-GB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52500"/>
            <a:ext cx="7772400" cy="1600200"/>
          </a:xfrm>
        </p:spPr>
        <p:txBody>
          <a:bodyPr>
            <a:normAutofit/>
          </a:bodyPr>
          <a:lstStyle/>
          <a:p>
            <a:r>
              <a:rPr lang="en-GB" sz="2000" dirty="0" smtClean="0"/>
              <a:t>SEM images </a:t>
            </a:r>
            <a:r>
              <a:rPr lang="en-GB" sz="2000" dirty="0"/>
              <a:t>s</a:t>
            </a:r>
            <a:r>
              <a:rPr lang="en-GB" sz="2000" dirty="0" smtClean="0"/>
              <a:t>howing the characteristic morphology of the original fly ash, USF </a:t>
            </a:r>
            <a:r>
              <a:rPr lang="en-US" sz="2000" dirty="0" smtClean="0"/>
              <a:t>particles </a:t>
            </a:r>
            <a:r>
              <a:rPr lang="en-US" sz="2000" dirty="0"/>
              <a:t>consist of spherical primary </a:t>
            </a:r>
            <a:r>
              <a:rPr lang="en-US" sz="2000" dirty="0" smtClean="0"/>
              <a:t>particles; </a:t>
            </a:r>
            <a:r>
              <a:rPr lang="en-US" sz="2000" dirty="0"/>
              <a:t>agglomerates of silica fume particles are formed in </a:t>
            </a:r>
            <a:r>
              <a:rPr lang="en-US" sz="2000" dirty="0" smtClean="0"/>
              <a:t>DSF while </a:t>
            </a:r>
            <a:r>
              <a:rPr lang="en-US" sz="2000" dirty="0"/>
              <a:t>the angular particles of </a:t>
            </a:r>
            <a:r>
              <a:rPr lang="en-US" sz="2000" dirty="0" smtClean="0"/>
              <a:t>slag</a:t>
            </a:r>
            <a:endParaRPr lang="en-GB" sz="18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5481" y="2438400"/>
            <a:ext cx="5460540" cy="40386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230419" y="2485505"/>
            <a:ext cx="766318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400" b="1" dirty="0" smtClean="0"/>
              <a:t>Fly Ash</a:t>
            </a:r>
            <a:endParaRPr lang="en-GB" sz="1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5022260" y="2485506"/>
            <a:ext cx="59330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400" b="1" dirty="0" smtClean="0"/>
              <a:t>Slag</a:t>
            </a:r>
            <a:endParaRPr lang="en-GB" sz="1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2230419" y="4526383"/>
            <a:ext cx="537719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400" b="1" dirty="0" smtClean="0"/>
              <a:t>USF</a:t>
            </a:r>
            <a:endParaRPr lang="en-GB" sz="14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5052210" y="4572000"/>
            <a:ext cx="53340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400" b="1" dirty="0" smtClean="0"/>
              <a:t>DSF</a:t>
            </a:r>
            <a:endParaRPr lang="en-GB" sz="1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7704667" cy="990600"/>
          </a:xfrm>
        </p:spPr>
        <p:txBody>
          <a:bodyPr>
            <a:normAutofit/>
          </a:bodyPr>
          <a:lstStyle/>
          <a:p>
            <a:r>
              <a:rPr lang="en-GB" sz="2400" b="1" i="1" dirty="0"/>
              <a:t>Scanning Electronic Microscopy (SEM)</a:t>
            </a:r>
            <a:endParaRPr lang="en-GB" sz="24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1676400"/>
            <a:ext cx="3151446" cy="2363585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2645" y="1676401"/>
            <a:ext cx="3151445" cy="236358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4055225"/>
            <a:ext cx="3151445" cy="236358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1260" y="4055224"/>
            <a:ext cx="3152830" cy="2364623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011680" y="1727975"/>
            <a:ext cx="106680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200" b="1" dirty="0" smtClean="0"/>
              <a:t>Control mix</a:t>
            </a:r>
            <a:endParaRPr lang="en-GB" sz="12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178131" y="1704332"/>
            <a:ext cx="126954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200" b="1" dirty="0" smtClean="0"/>
              <a:t>10% DSF mortar</a:t>
            </a:r>
            <a:endParaRPr lang="en-GB" sz="12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2011680" y="4091560"/>
            <a:ext cx="1370215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10%USF mortar</a:t>
            </a:r>
            <a:endParaRPr lang="en-GB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5163125" y="4076005"/>
            <a:ext cx="126954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5%SSF mortar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23880579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685799"/>
          </a:xfrm>
        </p:spPr>
        <p:txBody>
          <a:bodyPr>
            <a:normAutofit/>
          </a:bodyPr>
          <a:lstStyle/>
          <a:p>
            <a:r>
              <a:rPr lang="en-GB" sz="2400" b="1" i="1" dirty="0" smtClean="0"/>
              <a:t>Conclusion </a:t>
            </a:r>
            <a:endParaRPr lang="en-GB" sz="2400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2133" y="1371600"/>
            <a:ext cx="7704667" cy="4628216"/>
          </a:xfrm>
        </p:spPr>
        <p:txBody>
          <a:bodyPr>
            <a:normAutofit/>
          </a:bodyPr>
          <a:lstStyle/>
          <a:p>
            <a:pPr lvl="0"/>
            <a:r>
              <a:rPr lang="en-GB" dirty="0" smtClean="0"/>
              <a:t>Increasing </a:t>
            </a:r>
            <a:r>
              <a:rPr lang="en-GB" dirty="0"/>
              <a:t>the slag content in </a:t>
            </a:r>
            <a:r>
              <a:rPr lang="en-GB" dirty="0" smtClean="0"/>
              <a:t>the examined mixes decreases </a:t>
            </a:r>
            <a:r>
              <a:rPr lang="en-GB" dirty="0"/>
              <a:t>the workability and accelerates the setting times (initial and final</a:t>
            </a:r>
            <a:r>
              <a:rPr lang="en-GB" dirty="0" smtClean="0"/>
              <a:t>).</a:t>
            </a:r>
            <a:endParaRPr lang="en-US" dirty="0" smtClean="0"/>
          </a:p>
          <a:p>
            <a:pPr marL="0" indent="0">
              <a:buNone/>
            </a:pPr>
            <a:endParaRPr lang="en-GB" dirty="0"/>
          </a:p>
          <a:p>
            <a:r>
              <a:rPr lang="en-US" dirty="0"/>
              <a:t>The inclusion of silica fume in the geopolymer mortar has various effects on the flow of fly ash and slag based geopolymer </a:t>
            </a:r>
            <a:r>
              <a:rPr lang="en-US" dirty="0" smtClean="0"/>
              <a:t>mortar depending on the particle size </a:t>
            </a:r>
            <a:r>
              <a:rPr lang="en-US" dirty="0" smtClean="0"/>
              <a:t>distribution</a:t>
            </a:r>
          </a:p>
          <a:p>
            <a:endParaRPr lang="en-US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8136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609599"/>
          </a:xfrm>
        </p:spPr>
        <p:txBody>
          <a:bodyPr/>
          <a:lstStyle/>
          <a:p>
            <a:r>
              <a:rPr lang="en-GB" sz="2400" b="1" i="1" dirty="0" smtClean="0"/>
              <a:t>conclusion</a:t>
            </a:r>
            <a:endParaRPr lang="en-GB" sz="2400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2133" y="1371600"/>
            <a:ext cx="7704667" cy="4628216"/>
          </a:xfrm>
        </p:spPr>
        <p:txBody>
          <a:bodyPr>
            <a:normAutofit/>
          </a:bodyPr>
          <a:lstStyle/>
          <a:p>
            <a:r>
              <a:rPr lang="en-US" dirty="0" smtClean="0"/>
              <a:t>Compressive </a:t>
            </a:r>
            <a:r>
              <a:rPr lang="en-US" dirty="0"/>
              <a:t>strength of geopolymer mortar was increased as the slag content was increased and with the age of the specimens</a:t>
            </a:r>
            <a:r>
              <a:rPr lang="en-US" dirty="0" smtClean="0"/>
              <a:t>.</a:t>
            </a:r>
          </a:p>
          <a:p>
            <a:r>
              <a:rPr lang="en-GB" dirty="0" smtClean="0"/>
              <a:t>The </a:t>
            </a:r>
            <a:r>
              <a:rPr lang="en-GB" dirty="0"/>
              <a:t>replacement of silica fume with average particle size in between (0.2-37µm) by 10% undensified silica fume and 5% slurry silica provided higher compressive strength than the control slag/fly ash </a:t>
            </a:r>
            <a:r>
              <a:rPr lang="en-GB" dirty="0" smtClean="0"/>
              <a:t>mortar.</a:t>
            </a:r>
          </a:p>
          <a:p>
            <a:r>
              <a:rPr lang="en-GB" dirty="0" smtClean="0"/>
              <a:t>Geopolymer mortar can be manufacturer cured under ambient temperature </a:t>
            </a:r>
            <a:endParaRPr lang="en-US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38587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066800"/>
            <a:ext cx="8229600" cy="4525963"/>
          </a:xfrm>
        </p:spPr>
        <p:txBody>
          <a:bodyPr/>
          <a:lstStyle/>
          <a:p>
            <a:pPr algn="ctr">
              <a:buNone/>
            </a:pPr>
            <a:r>
              <a:rPr lang="en-GB" b="1" i="1" dirty="0" smtClean="0"/>
              <a:t>Thanks for listening</a:t>
            </a:r>
          </a:p>
          <a:p>
            <a:pPr algn="ctr">
              <a:buNone/>
            </a:pPr>
            <a:r>
              <a:rPr lang="en-GB" b="1" i="1" dirty="0" smtClean="0"/>
              <a:t>&amp;</a:t>
            </a:r>
          </a:p>
          <a:p>
            <a:pPr algn="ctr">
              <a:buNone/>
            </a:pPr>
            <a:r>
              <a:rPr lang="en-GB" b="1" i="1" dirty="0" smtClean="0"/>
              <a:t>Questions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EB8F22"/>
      </a:accent1>
      <a:accent2>
        <a:srgbClr val="CD4223"/>
      </a:accent2>
      <a:accent3>
        <a:srgbClr val="A89374"/>
      </a:accent3>
      <a:accent4>
        <a:srgbClr val="83AA67"/>
      </a:accent4>
      <a:accent5>
        <a:srgbClr val="4FA9C1"/>
      </a:accent5>
      <a:accent6>
        <a:srgbClr val="9390AF"/>
      </a:accent6>
      <a:hlink>
        <a:srgbClr val="EC7220"/>
      </a:hlink>
      <a:folHlink>
        <a:srgbClr val="F09355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1A9F9826-882C-40B9-8F38-5A3B8CFD196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3044</TotalTime>
  <Words>1006</Words>
  <Application>Microsoft Office PowerPoint</Application>
  <PresentationFormat>On-screen Show (4:3)</PresentationFormat>
  <Paragraphs>191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Arial</vt:lpstr>
      <vt:lpstr>Calibri</vt:lpstr>
      <vt:lpstr>Corbel</vt:lpstr>
      <vt:lpstr>Times New Roman</vt:lpstr>
      <vt:lpstr>Parallax</vt:lpstr>
      <vt:lpstr>Experimental investigation of the effect of silica fume on geopolymer mortar cured under ambient temperature </vt:lpstr>
      <vt:lpstr>Content </vt:lpstr>
      <vt:lpstr>             Challenge &amp; Opportunities in the world concrete  Challenge </vt:lpstr>
      <vt:lpstr>             Challenge &amp; Opportunities in the world concrete    Challenge </vt:lpstr>
      <vt:lpstr>                  Challenge &amp; Opportunities in the world concrete  Opportunities   The term geopolymer was firstly investigated by the French researcher Davidovits in 1978. </vt:lpstr>
      <vt:lpstr>Why Geopolymer Concrete&amp; Knowledge Gaps</vt:lpstr>
      <vt:lpstr> Why Geopolymer Concrete &amp; knowledge Gaps </vt:lpstr>
      <vt:lpstr> Why Geopolymer Concrete &amp; Knowledge Gaps </vt:lpstr>
      <vt:lpstr>Geopolymer concrete Applications</vt:lpstr>
      <vt:lpstr>Aims and Objective </vt:lpstr>
      <vt:lpstr>PowerPoint Presentation</vt:lpstr>
      <vt:lpstr>Methodology</vt:lpstr>
      <vt:lpstr>PowerPoint Presentation</vt:lpstr>
      <vt:lpstr>Methodology</vt:lpstr>
      <vt:lpstr>Methodology</vt:lpstr>
      <vt:lpstr>PowerPoint Presentation</vt:lpstr>
      <vt:lpstr>Results </vt:lpstr>
      <vt:lpstr>                                                 Results    Effect of Slag content and silica fume forms on the workability of geopolymer plain </vt:lpstr>
      <vt:lpstr>PowerPoint Presentation</vt:lpstr>
      <vt:lpstr>PowerPoint Presentation</vt:lpstr>
      <vt:lpstr>Scanning Electronic Microscopy (SEM)</vt:lpstr>
      <vt:lpstr>Scanning Electronic Microscopy (SEM)</vt:lpstr>
      <vt:lpstr>Conclusion </vt:lpstr>
      <vt:lpstr>conclusion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Mohammed ALMajidi</cp:lastModifiedBy>
  <cp:revision>137</cp:revision>
  <cp:lastPrinted>2016-02-29T16:48:56Z</cp:lastPrinted>
  <dcterms:created xsi:type="dcterms:W3CDTF">2006-08-16T00:00:00Z</dcterms:created>
  <dcterms:modified xsi:type="dcterms:W3CDTF">2016-02-29T23:38:18Z</dcterms:modified>
</cp:coreProperties>
</file>